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1" r:id="rId2"/>
    <p:sldId id="256" r:id="rId3"/>
    <p:sldId id="257" r:id="rId4"/>
    <p:sldId id="258" r:id="rId5"/>
    <p:sldId id="259" r:id="rId6"/>
    <p:sldId id="260" r:id="rId7"/>
    <p:sldId id="265" r:id="rId8"/>
    <p:sldId id="263" r:id="rId9"/>
    <p:sldId id="262" r:id="rId10"/>
    <p:sldId id="264" r:id="rId11"/>
    <p:sldId id="266" r:id="rId12"/>
    <p:sldId id="269" r:id="rId13"/>
    <p:sldId id="267" r:id="rId14"/>
    <p:sldId id="270" r:id="rId15"/>
    <p:sldId id="268" r:id="rId16"/>
    <p:sldId id="271" r:id="rId17"/>
    <p:sldId id="272" r:id="rId18"/>
    <p:sldId id="273" r:id="rId19"/>
    <p:sldId id="27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4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8A82CF4-AAE9-4819-A2B9-71916302BCD7}" type="datetimeFigureOut">
              <a:rPr lang="ru-RU"/>
              <a:pPr>
                <a:defRPr/>
              </a:pPr>
              <a:t>18.12.2010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F6EDA81-B427-46B7-8FE0-ED40A4B29D4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DD02E2-D121-4EC7-983A-E21F406B18CB}"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раз слайда 1"/>
          <p:cNvSpPr>
            <a:spLocks noGrp="1" noRot="1" noChangeAspect="1"/>
          </p:cNvSpPr>
          <p:nvPr>
            <p:ph type="sldImg"/>
          </p:nvPr>
        </p:nvSpPr>
        <p:spPr bwMode="auto">
          <a:noFill/>
          <a:ln>
            <a:solidFill>
              <a:srgbClr val="000000"/>
            </a:solidFill>
            <a:miter lim="800000"/>
            <a:headEnd/>
            <a:tailEnd/>
          </a:ln>
        </p:spPr>
      </p:sp>
      <p:sp>
        <p:nvSpPr>
          <p:cNvPr id="3379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379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564B83-21F6-48B2-B97A-0E898554D80B}" type="slidenum">
              <a:rPr lang="ru-RU"/>
              <a:pPr fontAlgn="base">
                <a:spcBef>
                  <a:spcPct val="0"/>
                </a:spcBef>
                <a:spcAft>
                  <a:spcPct val="0"/>
                </a:spcAft>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p:cNvSpPr>
          <p:nvPr>
            <p:ph type="sldImg"/>
          </p:nvPr>
        </p:nvSpPr>
        <p:spPr bwMode="auto">
          <a:noFill/>
          <a:ln>
            <a:solidFill>
              <a:srgbClr val="000000"/>
            </a:solidFill>
            <a:miter lim="800000"/>
            <a:headEnd/>
            <a:tailEnd/>
          </a:ln>
        </p:spPr>
      </p:sp>
      <p:sp>
        <p:nvSpPr>
          <p:cNvPr id="3584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584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BB29C3-BF0A-48C9-8595-667D6D44F158}" type="slidenum">
              <a:rPr lang="ru-RU"/>
              <a:pPr fontAlgn="base">
                <a:spcBef>
                  <a:spcPct val="0"/>
                </a:spcBef>
                <a:spcAft>
                  <a:spcPct val="0"/>
                </a:spcAft>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p:cNvSpPr>
          <p:nvPr>
            <p:ph type="sldImg"/>
          </p:nvPr>
        </p:nvSpPr>
        <p:spPr bwMode="auto">
          <a:noFill/>
          <a:ln>
            <a:solidFill>
              <a:srgbClr val="000000"/>
            </a:solidFill>
            <a:miter lim="800000"/>
            <a:headEnd/>
            <a:tailEnd/>
          </a:ln>
        </p:spPr>
      </p:sp>
      <p:sp>
        <p:nvSpPr>
          <p:cNvPr id="3789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789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D0B10B-08CB-401C-9E24-65428C686475}" type="slidenum">
              <a:rPr lang="ru-RU"/>
              <a:pPr fontAlgn="base">
                <a:spcBef>
                  <a:spcPct val="0"/>
                </a:spcBef>
                <a:spcAft>
                  <a:spcPct val="0"/>
                </a:spcAft>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раз слайда 1"/>
          <p:cNvSpPr>
            <a:spLocks noGrp="1" noRot="1" noChangeAspect="1"/>
          </p:cNvSpPr>
          <p:nvPr>
            <p:ph type="sldImg"/>
          </p:nvPr>
        </p:nvSpPr>
        <p:spPr bwMode="auto">
          <a:noFill/>
          <a:ln>
            <a:solidFill>
              <a:srgbClr val="000000"/>
            </a:solidFill>
            <a:miter lim="800000"/>
            <a:headEnd/>
            <a:tailEnd/>
          </a:ln>
        </p:spPr>
      </p:sp>
      <p:sp>
        <p:nvSpPr>
          <p:cNvPr id="3993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993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7B7D12-A269-4EFE-8C2C-6B9DFD6855AF}" type="slidenum">
              <a:rPr lang="ru-RU"/>
              <a:pPr fontAlgn="base">
                <a:spcBef>
                  <a:spcPct val="0"/>
                </a:spcBef>
                <a:spcAft>
                  <a:spcPct val="0"/>
                </a:spcAft>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Образ слайда 1"/>
          <p:cNvSpPr>
            <a:spLocks noGrp="1" noRot="1" noChangeAspect="1"/>
          </p:cNvSpPr>
          <p:nvPr>
            <p:ph type="sldImg"/>
          </p:nvPr>
        </p:nvSpPr>
        <p:spPr bwMode="auto">
          <a:noFill/>
          <a:ln>
            <a:solidFill>
              <a:srgbClr val="000000"/>
            </a:solidFill>
            <a:miter lim="800000"/>
            <a:headEnd/>
            <a:tailEnd/>
          </a:ln>
        </p:spPr>
      </p:sp>
      <p:sp>
        <p:nvSpPr>
          <p:cNvPr id="419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19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189682-5A7B-4D23-A6A6-D7A3CD2DEF27}" type="slidenum">
              <a:rPr lang="ru-RU"/>
              <a:pPr fontAlgn="base">
                <a:spcBef>
                  <a:spcPct val="0"/>
                </a:spcBef>
                <a:spcAft>
                  <a:spcPct val="0"/>
                </a:spcAft>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Образ слайда 1"/>
          <p:cNvSpPr>
            <a:spLocks noGrp="1" noRot="1" noChangeAspect="1"/>
          </p:cNvSpPr>
          <p:nvPr>
            <p:ph type="sldImg"/>
          </p:nvPr>
        </p:nvSpPr>
        <p:spPr bwMode="auto">
          <a:noFill/>
          <a:ln>
            <a:solidFill>
              <a:srgbClr val="000000"/>
            </a:solidFill>
            <a:miter lim="800000"/>
            <a:headEnd/>
            <a:tailEnd/>
          </a:ln>
        </p:spPr>
      </p:sp>
      <p:sp>
        <p:nvSpPr>
          <p:cNvPr id="440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40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625882-F7E5-4432-B554-A76D8464FB77}" type="slidenum">
              <a:rPr lang="ru-RU"/>
              <a:pPr fontAlgn="base">
                <a:spcBef>
                  <a:spcPct val="0"/>
                </a:spcBef>
                <a:spcAft>
                  <a:spcPct val="0"/>
                </a:spcAft>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Образ слайда 1"/>
          <p:cNvSpPr>
            <a:spLocks noGrp="1" noRot="1" noChangeAspect="1"/>
          </p:cNvSpPr>
          <p:nvPr>
            <p:ph type="sldImg"/>
          </p:nvPr>
        </p:nvSpPr>
        <p:spPr bwMode="auto">
          <a:noFill/>
          <a:ln>
            <a:solidFill>
              <a:srgbClr val="000000"/>
            </a:solidFill>
            <a:miter lim="800000"/>
            <a:headEnd/>
            <a:tailEnd/>
          </a:ln>
        </p:spPr>
      </p:sp>
      <p:sp>
        <p:nvSpPr>
          <p:cNvPr id="460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60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4A0911-EE1A-4C3A-9661-3045E20E3B58}" type="slidenum">
              <a:rPr lang="ru-RU"/>
              <a:pPr fontAlgn="base">
                <a:spcBef>
                  <a:spcPct val="0"/>
                </a:spcBef>
                <a:spcAft>
                  <a:spcPct val="0"/>
                </a:spcAft>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Образ слайда 1"/>
          <p:cNvSpPr>
            <a:spLocks noGrp="1" noRot="1" noChangeAspect="1"/>
          </p:cNvSpPr>
          <p:nvPr>
            <p:ph type="sldImg"/>
          </p:nvPr>
        </p:nvSpPr>
        <p:spPr bwMode="auto">
          <a:noFill/>
          <a:ln>
            <a:solidFill>
              <a:srgbClr val="000000"/>
            </a:solidFill>
            <a:miter lim="800000"/>
            <a:headEnd/>
            <a:tailEnd/>
          </a:ln>
        </p:spPr>
      </p:sp>
      <p:sp>
        <p:nvSpPr>
          <p:cNvPr id="481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81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BF368E-6F86-4885-8B2C-E5A69D175798}" type="slidenum">
              <a:rPr lang="ru-RU"/>
              <a:pPr fontAlgn="base">
                <a:spcBef>
                  <a:spcPct val="0"/>
                </a:spcBef>
                <a:spcAft>
                  <a:spcPct val="0"/>
                </a:spcAft>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Образ слайда 1"/>
          <p:cNvSpPr>
            <a:spLocks noGrp="1" noRot="1" noChangeAspect="1"/>
          </p:cNvSpPr>
          <p:nvPr>
            <p:ph type="sldImg"/>
          </p:nvPr>
        </p:nvSpPr>
        <p:spPr bwMode="auto">
          <a:noFill/>
          <a:ln>
            <a:solidFill>
              <a:srgbClr val="000000"/>
            </a:solidFill>
            <a:miter lim="800000"/>
            <a:headEnd/>
            <a:tailEnd/>
          </a:ln>
        </p:spPr>
      </p:sp>
      <p:sp>
        <p:nvSpPr>
          <p:cNvPr id="5017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017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CB45AF-E4C8-4FCF-BDCD-1BF7AD635642}" type="slidenum">
              <a:rPr lang="ru-RU"/>
              <a:pPr fontAlgn="base">
                <a:spcBef>
                  <a:spcPct val="0"/>
                </a:spcBef>
                <a:spcAft>
                  <a:spcPct val="0"/>
                </a:spcAft>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Образ слайда 1"/>
          <p:cNvSpPr>
            <a:spLocks noGrp="1" noRot="1" noChangeAspect="1"/>
          </p:cNvSpPr>
          <p:nvPr>
            <p:ph type="sldImg"/>
          </p:nvPr>
        </p:nvSpPr>
        <p:spPr bwMode="auto">
          <a:noFill/>
          <a:ln>
            <a:solidFill>
              <a:srgbClr val="000000"/>
            </a:solidFill>
            <a:miter lim="800000"/>
            <a:headEnd/>
            <a:tailEnd/>
          </a:ln>
        </p:spPr>
      </p:sp>
      <p:sp>
        <p:nvSpPr>
          <p:cNvPr id="522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22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156A94-80AD-4341-B190-055B33C78A2E}" type="slidenum">
              <a:rPr lang="ru-RU"/>
              <a:pPr fontAlgn="base">
                <a:spcBef>
                  <a:spcPct val="0"/>
                </a:spcBef>
                <a:spcAft>
                  <a:spcPct val="0"/>
                </a:spcAft>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D19A3A-B628-41A6-83AE-15F67BBAE15F}"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2A04A1-CC1F-4D15-BDC2-5750DF32E1BB}"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543167-53DB-4DD0-A8D3-6783CD23A349}"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35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F34C54-C016-4AE4-B072-B69BB6BE01D5}"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56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64D2C4-2BC2-42AC-BF1A-A0F12B20C31A}" type="slidenum">
              <a:rPr lang="ru-RU"/>
              <a:pPr fontAlgn="base">
                <a:spcBef>
                  <a:spcPct val="0"/>
                </a:spcBef>
                <a:spcAft>
                  <a:spcPct val="0"/>
                </a:spcAft>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76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49F4B9-6C59-4D60-B664-B176F3135A6A}" type="slidenum">
              <a:rPr lang="ru-RU"/>
              <a:pPr fontAlgn="base">
                <a:spcBef>
                  <a:spcPct val="0"/>
                </a:spcBef>
                <a:spcAft>
                  <a:spcPct val="0"/>
                </a:spcAft>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96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E7615B-C1F5-472A-BA88-89166164FC4C}" type="slidenum">
              <a:rPr lang="ru-RU"/>
              <a:pPr fontAlgn="base">
                <a:spcBef>
                  <a:spcPct val="0"/>
                </a:spcBef>
                <a:spcAft>
                  <a:spcPct val="0"/>
                </a:spcAft>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p:cNvSpPr>
          <p:nvPr>
            <p:ph type="sldImg"/>
          </p:nvPr>
        </p:nvSpPr>
        <p:spPr bwMode="auto">
          <a:noFill/>
          <a:ln>
            <a:solidFill>
              <a:srgbClr val="000000"/>
            </a:solidFill>
            <a:miter lim="800000"/>
            <a:headEnd/>
            <a:tailEnd/>
          </a:ln>
        </p:spPr>
      </p:sp>
      <p:sp>
        <p:nvSpPr>
          <p:cNvPr id="3174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174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F4F961-21E0-4349-97FE-FDBC88522243}" type="slidenum">
              <a:rPr lang="ru-RU"/>
              <a:pPr fontAlgn="base">
                <a:spcBef>
                  <a:spcPct val="0"/>
                </a:spcBef>
                <a:spcAft>
                  <a:spcPct val="0"/>
                </a:spcAft>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7B720F8-E0B2-4078-9BDC-A7C894EA9314}" type="datetimeFigureOut">
              <a:rPr lang="ru-RU"/>
              <a:pPr>
                <a:defRPr/>
              </a:pPr>
              <a:t>18.12.2010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AC8225-AB4A-459F-A6AB-68A778783BD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B0818FB-32A9-4760-9991-74849316D530}" type="datetimeFigureOut">
              <a:rPr lang="ru-RU"/>
              <a:pPr>
                <a:defRPr/>
              </a:pPr>
              <a:t>18.12.2010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EBD9AE-E3D3-4FC2-9C07-6FAC95E4C82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8836B90-EA7A-4A55-8603-7D18DBD403E5}" type="datetimeFigureOut">
              <a:rPr lang="ru-RU"/>
              <a:pPr>
                <a:defRPr/>
              </a:pPr>
              <a:t>18.12.2010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6D5822E-44FE-4ACE-940D-6E00983AF14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ABD1769-2106-48B3-AEBC-E5DAD2EDF4EA}" type="datetimeFigureOut">
              <a:rPr lang="ru-RU"/>
              <a:pPr>
                <a:defRPr/>
              </a:pPr>
              <a:t>18.12.2010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4685D10-4466-4E9B-B2B3-4B1E3316D10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AB4E350-A580-47EF-805A-B66C71D9773A}" type="datetimeFigureOut">
              <a:rPr lang="ru-RU"/>
              <a:pPr>
                <a:defRPr/>
              </a:pPr>
              <a:t>18.12.2010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EFF3F4-2A3B-4696-B6A7-F81AFD46E35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3C66ECD-A82B-4F42-9728-0FA918B6997E}" type="datetimeFigureOut">
              <a:rPr lang="ru-RU"/>
              <a:pPr>
                <a:defRPr/>
              </a:pPr>
              <a:t>18.12.2010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A7F83F2-BB05-4DC2-890B-F70F4E9603B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C13B374-2430-4EAC-A0AC-A82FA3757FA2}" type="datetimeFigureOut">
              <a:rPr lang="ru-RU"/>
              <a:pPr>
                <a:defRPr/>
              </a:pPr>
              <a:t>18.12.2010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3CEFACB-F7B8-4617-BE9B-077E2B35EE9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52C26CA-7D43-4BAA-8AE2-8B883F56CE0D}" type="datetimeFigureOut">
              <a:rPr lang="ru-RU"/>
              <a:pPr>
                <a:defRPr/>
              </a:pPr>
              <a:t>18.12.2010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D639D91-15D3-406E-AE11-0C656880DB8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309E4F9-6EDB-4F81-B615-315B8D5099D6}" type="datetimeFigureOut">
              <a:rPr lang="ru-RU"/>
              <a:pPr>
                <a:defRPr/>
              </a:pPr>
              <a:t>18.12.2010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DEB7B2F-76BB-4583-B4D8-8CB5CE153D4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7F6EBC5-809E-4A47-BBE7-C9A09B09CF90}" type="datetimeFigureOut">
              <a:rPr lang="ru-RU"/>
              <a:pPr>
                <a:defRPr/>
              </a:pPr>
              <a:t>18.12.2010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8772C22-EDFE-4F8F-9EAB-044BEFEC055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53166CC-3876-47B0-A172-C8BDA3083D35}" type="datetimeFigureOut">
              <a:rPr lang="ru-RU"/>
              <a:pPr>
                <a:defRPr/>
              </a:pPr>
              <a:t>18.12.2010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921D17-94B0-4E2C-9AED-E1B3F4A947E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A89028D-04FF-4D43-BA2B-349E4C296C15}" type="datetimeFigureOut">
              <a:rPr lang="ru-RU"/>
              <a:pPr>
                <a:defRPr/>
              </a:pPr>
              <a:t>18.12.2010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4463680-D8D4-41B2-B929-1BFBE0C88AB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ege.do.a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571500"/>
            <a:ext cx="6929438" cy="830263"/>
          </a:xfrm>
          <a:prstGeom prst="rect">
            <a:avLst/>
          </a:prstGeom>
          <a:noFill/>
          <a:ln w="9525">
            <a:noFill/>
            <a:miter lim="800000"/>
            <a:headEnd/>
            <a:tailEnd/>
          </a:ln>
        </p:spPr>
        <p:txBody>
          <a:bodyPr>
            <a:spAutoFit/>
          </a:bodyPr>
          <a:lstStyle/>
          <a:p>
            <a:pPr algn="ctr"/>
            <a:r>
              <a:rPr lang="ru-RU" sz="4800">
                <a:latin typeface="Times New Roman" pitchFamily="18" charset="0"/>
                <a:cs typeface="Times New Roman" pitchFamily="18" charset="0"/>
              </a:rPr>
              <a:t>Задание №1</a:t>
            </a:r>
          </a:p>
        </p:txBody>
      </p:sp>
      <p:sp>
        <p:nvSpPr>
          <p:cNvPr id="3" name="TextBox 2"/>
          <p:cNvSpPr txBox="1">
            <a:spLocks noChangeArrowheads="1"/>
          </p:cNvSpPr>
          <p:nvPr/>
        </p:nvSpPr>
        <p:spPr bwMode="auto">
          <a:xfrm>
            <a:off x="642938" y="2428875"/>
            <a:ext cx="8286750" cy="3478213"/>
          </a:xfrm>
          <a:prstGeom prst="rect">
            <a:avLst/>
          </a:prstGeom>
          <a:noFill/>
          <a:ln w="9525">
            <a:noFill/>
            <a:miter lim="800000"/>
            <a:headEnd/>
            <a:tailEnd/>
          </a:ln>
        </p:spPr>
        <p:txBody>
          <a:bodyPr>
            <a:spAutoFit/>
          </a:bodyPr>
          <a:lstStyle/>
          <a:p>
            <a:pPr marL="742950" indent="-742950">
              <a:buFont typeface="Calibri" pitchFamily="34" charset="0"/>
              <a:buAutoNum type="arabicPeriod"/>
            </a:pPr>
            <a:r>
              <a:rPr lang="ru-RU" sz="4000" dirty="0">
                <a:latin typeface="Times New Roman" pitchFamily="18" charset="0"/>
                <a:cs typeface="Times New Roman" pitchFamily="18" charset="0"/>
              </a:rPr>
              <a:t>Выполнить </a:t>
            </a:r>
            <a:r>
              <a:rPr lang="ru-RU" sz="4000" dirty="0" smtClean="0">
                <a:latin typeface="Times New Roman" pitchFamily="18" charset="0"/>
                <a:cs typeface="Times New Roman" pitchFamily="18" charset="0"/>
              </a:rPr>
              <a:t>письменно.</a:t>
            </a:r>
          </a:p>
          <a:p>
            <a:pPr marL="742950" indent="-742950">
              <a:buFont typeface="Calibri" pitchFamily="34" charset="0"/>
              <a:buAutoNum type="arabicPeriod"/>
            </a:pPr>
            <a:endParaRPr lang="ru-RU" sz="4000" dirty="0">
              <a:latin typeface="Times New Roman" pitchFamily="18" charset="0"/>
              <a:cs typeface="Times New Roman" pitchFamily="18" charset="0"/>
            </a:endParaRPr>
          </a:p>
          <a:p>
            <a:pPr marL="742950" indent="-742950">
              <a:buFont typeface="Calibri" pitchFamily="34" charset="0"/>
              <a:buAutoNum type="arabicPeriod"/>
            </a:pPr>
            <a:r>
              <a:rPr lang="ru-RU" sz="4000" dirty="0" smtClean="0">
                <a:latin typeface="Times New Roman" pitchFamily="18" charset="0"/>
                <a:cs typeface="Times New Roman" pitchFamily="18" charset="0"/>
              </a:rPr>
              <a:t>По </a:t>
            </a:r>
            <a:r>
              <a:rPr lang="ru-RU" sz="4000" dirty="0">
                <a:latin typeface="Times New Roman" pitchFamily="18" charset="0"/>
                <a:cs typeface="Times New Roman" pitchFamily="18" charset="0"/>
              </a:rPr>
              <a:t>возможности оформить презентацией с обоснованием своей точки зрения. </a:t>
            </a:r>
            <a:r>
              <a:rPr lang="ru-RU" sz="2000" dirty="0">
                <a:latin typeface="Times New Roman" pitchFamily="18" charset="0"/>
                <a:cs typeface="Times New Roman" pitchFamily="18" charset="0"/>
              </a:rPr>
              <a:t>(текстом, схемами, иллюстрациями)</a:t>
            </a:r>
          </a:p>
        </p:txBody>
      </p:sp>
      <p:sp>
        <p:nvSpPr>
          <p:cNvPr id="4" name="Овал 3"/>
          <p:cNvSpPr/>
          <p:nvPr/>
        </p:nvSpPr>
        <p:spPr>
          <a:xfrm>
            <a:off x="7072313" y="285750"/>
            <a:ext cx="1714500" cy="142875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9600" dirty="0"/>
              <a:t>?</a:t>
            </a:r>
          </a:p>
        </p:txBody>
      </p:sp>
      <p:sp>
        <p:nvSpPr>
          <p:cNvPr id="14341" name="Text Box 5"/>
          <p:cNvSpPr txBox="1">
            <a:spLocks noChangeArrowheads="1"/>
          </p:cNvSpPr>
          <p:nvPr/>
        </p:nvSpPr>
        <p:spPr bwMode="auto">
          <a:xfrm>
            <a:off x="735013" y="6040438"/>
            <a:ext cx="7888287" cy="641350"/>
          </a:xfrm>
          <a:prstGeom prst="rect">
            <a:avLst/>
          </a:prstGeom>
          <a:noFill/>
          <a:ln w="9525">
            <a:noFill/>
            <a:miter lim="800000"/>
            <a:headEnd/>
            <a:tailEnd/>
          </a:ln>
          <a:effectLst/>
        </p:spPr>
        <p:txBody>
          <a:bodyPr wrap="none">
            <a:spAutoFit/>
          </a:bodyPr>
          <a:lstStyle/>
          <a:p>
            <a:pPr algn="ctr"/>
            <a:r>
              <a:rPr lang="ru-RU"/>
              <a:t>Чупров Леонид Александрович</a:t>
            </a:r>
          </a:p>
          <a:p>
            <a:pPr algn="ctr"/>
            <a:r>
              <a:rPr lang="ru-RU"/>
              <a:t>МОУ СШ №3 с. Камень-Рыболов Ханкайского района Приморского края</a:t>
            </a:r>
          </a:p>
        </p:txBody>
      </p:sp>
      <p:sp>
        <p:nvSpPr>
          <p:cNvPr id="8" name="Прямоугольник 7"/>
          <p:cNvSpPr/>
          <p:nvPr/>
        </p:nvSpPr>
        <p:spPr>
          <a:xfrm>
            <a:off x="2643174" y="1571612"/>
            <a:ext cx="1980029" cy="369332"/>
          </a:xfrm>
          <a:prstGeom prst="rect">
            <a:avLst/>
          </a:prstGeom>
        </p:spPr>
        <p:txBody>
          <a:bodyPr wrap="none">
            <a:spAutoFit/>
          </a:bodyPr>
          <a:lstStyle/>
          <a:p>
            <a:r>
              <a:rPr lang="en-US" dirty="0" smtClean="0">
                <a:hlinkClick r:id="rId3"/>
              </a:rPr>
              <a:t> http://ege.do.am</a:t>
            </a:r>
            <a:r>
              <a:rPr lang="en-US"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3000" fill="hold" grpId="1" nodeType="clickEffect">
                                  <p:stCondLst>
                                    <p:cond delay="0"/>
                                  </p:stCondLst>
                                  <p:childTnLst>
                                    <p:animClr clrSpc="rgb" dir="cw">
                                      <p:cBhvr override="childStyle">
                                        <p:cTn id="13" dur="250" autoRev="1" fill="hold"/>
                                        <p:tgtEl>
                                          <p:spTgt spid="4"/>
                                        </p:tgtEl>
                                        <p:attrNameLst>
                                          <p:attrName>style.color</p:attrName>
                                        </p:attrNameLst>
                                      </p:cBhvr>
                                      <p:to>
                                        <a:schemeClr val="bg1"/>
                                      </p:to>
                                    </p:animClr>
                                    <p:animClr clrSpc="rgb" dir="cw">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0" fill="hold"/>
                                        <p:tgtEl>
                                          <p:spTgt spid="3"/>
                                        </p:tgtEl>
                                        <p:attrNameLst>
                                          <p:attrName>ppt_x</p:attrName>
                                        </p:attrNameLst>
                                      </p:cBhvr>
                                      <p:tavLst>
                                        <p:tav tm="0">
                                          <p:val>
                                            <p:strVal val="#ppt_x"/>
                                          </p:val>
                                        </p:tav>
                                        <p:tav tm="100000">
                                          <p:val>
                                            <p:strVal val="#ppt_x"/>
                                          </p:val>
                                        </p:tav>
                                      </p:tavLst>
                                    </p:anim>
                                    <p:anim calcmode="lin" valueType="num">
                                      <p:cBhvr additive="base">
                                        <p:cTn id="29"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8786813" cy="6691313"/>
          </a:xfrm>
          <a:prstGeom prst="rect">
            <a:avLst/>
          </a:prstGeom>
          <a:noFill/>
          <a:ln w="9525">
            <a:noFill/>
            <a:miter lim="800000"/>
            <a:headEnd/>
            <a:tailEnd/>
          </a:ln>
        </p:spPr>
        <p:txBody>
          <a:bodyPr anchor="ctr">
            <a:spAutoFit/>
          </a:bodyPr>
          <a:lstStyle/>
          <a:p>
            <a:pPr>
              <a:lnSpc>
                <a:spcPct val="150000"/>
              </a:lnSpc>
              <a:tabLst>
                <a:tab pos="228600" algn="l"/>
              </a:tabLst>
            </a:pPr>
            <a:r>
              <a:rPr lang="ru-RU" dirty="0">
                <a:latin typeface="Times New Roman" pitchFamily="18" charset="0"/>
                <a:cs typeface="Times New Roman" pitchFamily="18" charset="0"/>
              </a:rPr>
              <a:t>С8. Ниже приводится шесть высказываний известных людей. Выберите одно из них и напишите, как Вы понимаете поднятую автором проблему. В своем ответе используйте соответствующие понятия обществознания и приведите необходимые аргументы в обоснование своей позиции.</a:t>
            </a:r>
          </a:p>
          <a:p>
            <a:pPr eaLnBrk="0" hangingPunct="0">
              <a:lnSpc>
                <a:spcPct val="150000"/>
              </a:lnSpc>
              <a:tabLst>
                <a:tab pos="228600" algn="l"/>
              </a:tabLst>
            </a:pPr>
            <a:r>
              <a:rPr lang="ru-RU" dirty="0">
                <a:latin typeface="Times New Roman" pitchFamily="18" charset="0"/>
                <a:cs typeface="Times New Roman" pitchFamily="18" charset="0"/>
              </a:rPr>
              <a:t>«Экономика – это умение пользоваться жизнью наилучшим образом». </a:t>
            </a:r>
          </a:p>
          <a:p>
            <a:pPr algn="r" eaLnBrk="0" hangingPunct="0">
              <a:lnSpc>
                <a:spcPct val="150000"/>
              </a:lnSpc>
              <a:tabLst>
                <a:tab pos="228600" algn="l"/>
              </a:tabLst>
            </a:pPr>
            <a:r>
              <a:rPr lang="ru-RU" dirty="0">
                <a:latin typeface="Times New Roman" pitchFamily="18" charset="0"/>
                <a:cs typeface="Times New Roman" pitchFamily="18" charset="0"/>
              </a:rPr>
              <a:t>(Дж. Б. Шоу)</a:t>
            </a:r>
          </a:p>
          <a:p>
            <a:pPr eaLnBrk="0" hangingPunct="0">
              <a:lnSpc>
                <a:spcPct val="150000"/>
              </a:lnSpc>
              <a:tabLst>
                <a:tab pos="228600" algn="l"/>
              </a:tabLst>
            </a:pPr>
            <a:r>
              <a:rPr lang="ru-RU" dirty="0">
                <a:latin typeface="Times New Roman" pitchFamily="18" charset="0"/>
                <a:cs typeface="Times New Roman" pitchFamily="18" charset="0"/>
              </a:rPr>
              <a:t>«Семья – взаимное несение тягот и школа жертвенности». </a:t>
            </a:r>
          </a:p>
          <a:p>
            <a:pPr algn="r" eaLnBrk="0" hangingPunct="0">
              <a:lnSpc>
                <a:spcPct val="150000"/>
              </a:lnSpc>
              <a:tabLst>
                <a:tab pos="228600" algn="l"/>
              </a:tabLst>
            </a:pPr>
            <a:r>
              <a:rPr lang="ru-RU" dirty="0">
                <a:latin typeface="Times New Roman" pitchFamily="18" charset="0"/>
                <a:cs typeface="Times New Roman" pitchFamily="18" charset="0"/>
              </a:rPr>
              <a:t>(Н. Бердяев)</a:t>
            </a:r>
          </a:p>
          <a:p>
            <a:pPr eaLnBrk="0" hangingPunct="0">
              <a:lnSpc>
                <a:spcPct val="150000"/>
              </a:lnSpc>
              <a:tabLst>
                <a:tab pos="228600" algn="l"/>
              </a:tabLst>
            </a:pPr>
            <a:r>
              <a:rPr lang="ru-RU" dirty="0">
                <a:latin typeface="Times New Roman" pitchFamily="18" charset="0"/>
                <a:cs typeface="Times New Roman" pitchFamily="18" charset="0"/>
              </a:rPr>
              <a:t>«Лишь сильное государство обеспечивает свободу своим гражданам». </a:t>
            </a:r>
          </a:p>
          <a:p>
            <a:pPr algn="r" eaLnBrk="0" hangingPunct="0">
              <a:lnSpc>
                <a:spcPct val="150000"/>
              </a:lnSpc>
              <a:tabLst>
                <a:tab pos="228600" algn="l"/>
              </a:tabLst>
            </a:pPr>
            <a:r>
              <a:rPr lang="ru-RU" dirty="0">
                <a:latin typeface="Times New Roman" pitchFamily="18" charset="0"/>
                <a:cs typeface="Times New Roman" pitchFamily="18" charset="0"/>
              </a:rPr>
              <a:t>(Ж.-Ж. Руссо)</a:t>
            </a:r>
          </a:p>
          <a:p>
            <a:pPr eaLnBrk="0" hangingPunct="0">
              <a:lnSpc>
                <a:spcPct val="150000"/>
              </a:lnSpc>
              <a:tabLst>
                <a:tab pos="228600" algn="l"/>
              </a:tabLst>
            </a:pPr>
            <a:r>
              <a:rPr lang="ru-RU" dirty="0">
                <a:latin typeface="Times New Roman" pitchFamily="18" charset="0"/>
                <a:cs typeface="Times New Roman" pitchFamily="18" charset="0"/>
              </a:rPr>
              <a:t>«Право – это все то, что истинно и справедливо».  </a:t>
            </a:r>
          </a:p>
          <a:p>
            <a:pPr algn="r" eaLnBrk="0" hangingPunct="0">
              <a:lnSpc>
                <a:spcPct val="150000"/>
              </a:lnSpc>
              <a:tabLst>
                <a:tab pos="228600" algn="l"/>
              </a:tabLst>
            </a:pPr>
            <a:r>
              <a:rPr lang="ru-RU" dirty="0">
                <a:latin typeface="Times New Roman" pitchFamily="18" charset="0"/>
                <a:cs typeface="Times New Roman" pitchFamily="18" charset="0"/>
              </a:rPr>
              <a:t>(В. Гюго)</a:t>
            </a:r>
          </a:p>
          <a:p>
            <a:pPr eaLnBrk="0" hangingPunct="0">
              <a:lnSpc>
                <a:spcPct val="150000"/>
              </a:lnSpc>
              <a:tabLst>
                <a:tab pos="228600" algn="l"/>
              </a:tabLst>
            </a:pPr>
            <a:r>
              <a:rPr lang="ru-RU" dirty="0">
                <a:latin typeface="Times New Roman" pitchFamily="18" charset="0"/>
                <a:cs typeface="Times New Roman" pitchFamily="18" charset="0"/>
              </a:rPr>
              <a:t>«У искусства есть враг: имя ему – невежество». </a:t>
            </a:r>
          </a:p>
          <a:p>
            <a:pPr algn="r" eaLnBrk="0" hangingPunct="0">
              <a:lnSpc>
                <a:spcPct val="150000"/>
              </a:lnSpc>
              <a:tabLst>
                <a:tab pos="228600" algn="l"/>
              </a:tabLst>
            </a:pPr>
            <a:r>
              <a:rPr lang="ru-RU" dirty="0">
                <a:latin typeface="Times New Roman" pitchFamily="18" charset="0"/>
                <a:cs typeface="Times New Roman" pitchFamily="18" charset="0"/>
              </a:rPr>
              <a:t>(Б. Джонсон)</a:t>
            </a:r>
          </a:p>
          <a:p>
            <a:pPr eaLnBrk="0" hangingPunct="0">
              <a:lnSpc>
                <a:spcPct val="150000"/>
              </a:lnSpc>
              <a:tabLst>
                <a:tab pos="228600" algn="l"/>
              </a:tabLst>
            </a:pPr>
            <a:r>
              <a:rPr lang="ru-RU" dirty="0">
                <a:latin typeface="Times New Roman" pitchFamily="18" charset="0"/>
                <a:cs typeface="Times New Roman" pitchFamily="18" charset="0"/>
              </a:rPr>
              <a:t>«Гораздо легче найти ошибку, нежели истину». </a:t>
            </a:r>
          </a:p>
          <a:p>
            <a:pPr algn="r" eaLnBrk="0" hangingPunct="0">
              <a:lnSpc>
                <a:spcPct val="150000"/>
              </a:lnSpc>
              <a:tabLst>
                <a:tab pos="228600" algn="l"/>
              </a:tabLst>
            </a:pPr>
            <a:r>
              <a:rPr lang="ru-RU" dirty="0">
                <a:latin typeface="Times New Roman" pitchFamily="18" charset="0"/>
                <a:cs typeface="Times New Roman" pitchFamily="18" charset="0"/>
              </a:rPr>
              <a:t>(И.В. Гете)</a:t>
            </a:r>
          </a:p>
        </p:txBody>
      </p:sp>
      <p:sp>
        <p:nvSpPr>
          <p:cNvPr id="3" name="Прямоугольник 2"/>
          <p:cNvSpPr/>
          <p:nvPr/>
        </p:nvSpPr>
        <p:spPr>
          <a:xfrm>
            <a:off x="4071934" y="6488668"/>
            <a:ext cx="3199658" cy="369332"/>
          </a:xfrm>
          <a:prstGeom prst="rect">
            <a:avLst/>
          </a:prstGeom>
        </p:spPr>
        <p:txBody>
          <a:bodyPr wrap="none">
            <a:spAutoFit/>
          </a:bodyPr>
          <a:lstStyle/>
          <a:p>
            <a:r>
              <a:rPr lang="ru-RU" dirty="0" smtClean="0">
                <a:hlinkClick r:id="rId3"/>
              </a:rPr>
              <a:t>НАШ САЙТ</a:t>
            </a:r>
            <a:r>
              <a:rPr lang="en-US" dirty="0" smtClean="0">
                <a:hlinkClick r:id="rId3"/>
              </a:rPr>
              <a:t> 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571500"/>
            <a:ext cx="6929438" cy="830263"/>
          </a:xfrm>
          <a:prstGeom prst="rect">
            <a:avLst/>
          </a:prstGeom>
          <a:noFill/>
          <a:ln w="9525">
            <a:noFill/>
            <a:miter lim="800000"/>
            <a:headEnd/>
            <a:tailEnd/>
          </a:ln>
        </p:spPr>
        <p:txBody>
          <a:bodyPr>
            <a:spAutoFit/>
          </a:bodyPr>
          <a:lstStyle/>
          <a:p>
            <a:pPr algn="ctr"/>
            <a:r>
              <a:rPr lang="ru-RU" sz="4800">
                <a:latin typeface="Times New Roman" pitchFamily="18" charset="0"/>
                <a:cs typeface="Times New Roman" pitchFamily="18" charset="0"/>
              </a:rPr>
              <a:t>Задание №3</a:t>
            </a:r>
          </a:p>
        </p:txBody>
      </p:sp>
      <p:sp>
        <p:nvSpPr>
          <p:cNvPr id="3" name="TextBox 2"/>
          <p:cNvSpPr txBox="1">
            <a:spLocks noChangeArrowheads="1"/>
          </p:cNvSpPr>
          <p:nvPr/>
        </p:nvSpPr>
        <p:spPr bwMode="auto">
          <a:xfrm>
            <a:off x="642938" y="2428875"/>
            <a:ext cx="8286750" cy="3478213"/>
          </a:xfrm>
          <a:prstGeom prst="rect">
            <a:avLst/>
          </a:prstGeom>
          <a:noFill/>
          <a:ln w="9525">
            <a:noFill/>
            <a:miter lim="800000"/>
            <a:headEnd/>
            <a:tailEnd/>
          </a:ln>
        </p:spPr>
        <p:txBody>
          <a:bodyPr>
            <a:spAutoFit/>
          </a:bodyPr>
          <a:lstStyle/>
          <a:p>
            <a:pPr marL="742950" indent="-742950">
              <a:buFont typeface="Calibri" pitchFamily="34" charset="0"/>
              <a:buAutoNum type="arabicPeriod"/>
            </a:pPr>
            <a:r>
              <a:rPr lang="ru-RU" sz="4000" dirty="0">
                <a:latin typeface="Times New Roman" pitchFamily="18" charset="0"/>
                <a:cs typeface="Times New Roman" pitchFamily="18" charset="0"/>
              </a:rPr>
              <a:t>Выполнить письменно.</a:t>
            </a:r>
          </a:p>
          <a:p>
            <a:pPr marL="742950" indent="-742950">
              <a:buFont typeface="Calibri" pitchFamily="34" charset="0"/>
              <a:buAutoNum type="arabicPeriod"/>
            </a:pPr>
            <a:endParaRPr lang="ru-RU" sz="4000" dirty="0">
              <a:latin typeface="Times New Roman" pitchFamily="18" charset="0"/>
              <a:cs typeface="Times New Roman" pitchFamily="18" charset="0"/>
            </a:endParaRPr>
          </a:p>
          <a:p>
            <a:pPr marL="742950" indent="-742950">
              <a:buFont typeface="Calibri" pitchFamily="34" charset="0"/>
              <a:buAutoNum type="arabicPeriod"/>
            </a:pPr>
            <a:r>
              <a:rPr lang="ru-RU" sz="4000" dirty="0">
                <a:latin typeface="Times New Roman" pitchFamily="18" charset="0"/>
                <a:cs typeface="Times New Roman" pitchFamily="18" charset="0"/>
              </a:rPr>
              <a:t>По возможности оформить презентацией с обоснованием своей точки зрения. </a:t>
            </a:r>
            <a:r>
              <a:rPr lang="ru-RU" sz="2000" dirty="0">
                <a:latin typeface="Times New Roman" pitchFamily="18" charset="0"/>
                <a:cs typeface="Times New Roman" pitchFamily="18" charset="0"/>
              </a:rPr>
              <a:t>(текстом, схемами, иллюстрациями)</a:t>
            </a:r>
          </a:p>
        </p:txBody>
      </p:sp>
      <p:sp>
        <p:nvSpPr>
          <p:cNvPr id="4" name="Овал 3"/>
          <p:cNvSpPr/>
          <p:nvPr/>
        </p:nvSpPr>
        <p:spPr>
          <a:xfrm>
            <a:off x="7072313" y="285750"/>
            <a:ext cx="1714500" cy="142875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9600" dirty="0"/>
              <a:t>?</a:t>
            </a:r>
          </a:p>
        </p:txBody>
      </p:sp>
      <p:sp>
        <p:nvSpPr>
          <p:cNvPr id="5" name="Прямоугольник 4"/>
          <p:cNvSpPr/>
          <p:nvPr/>
        </p:nvSpPr>
        <p:spPr>
          <a:xfrm>
            <a:off x="2143108" y="1643050"/>
            <a:ext cx="1915909" cy="369332"/>
          </a:xfrm>
          <a:prstGeom prst="rect">
            <a:avLst/>
          </a:prstGeom>
        </p:spPr>
        <p:txBody>
          <a:bodyPr wrap="none">
            <a:spAutoFit/>
          </a:bodyPr>
          <a:lstStyle/>
          <a:p>
            <a:r>
              <a:rPr lang="en-US" dirty="0" smtClean="0">
                <a:hlinkClick r:id="rId3"/>
              </a:rPr>
              <a:t>http://ege.do.am</a:t>
            </a:r>
            <a:r>
              <a:rPr lang="en-US" dirty="0" smtClean="0"/>
              <a:t> </a:t>
            </a: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3000" fill="hold" grpId="1" nodeType="clickEffect">
                                  <p:stCondLst>
                                    <p:cond delay="0"/>
                                  </p:stCondLst>
                                  <p:childTnLst>
                                    <p:animClr clrSpc="rgb" dir="cw">
                                      <p:cBhvr override="childStyle">
                                        <p:cTn id="13" dur="250" autoRev="1" fill="hold"/>
                                        <p:tgtEl>
                                          <p:spTgt spid="4"/>
                                        </p:tgtEl>
                                        <p:attrNameLst>
                                          <p:attrName>style.color</p:attrName>
                                        </p:attrNameLst>
                                      </p:cBhvr>
                                      <p:to>
                                        <a:schemeClr val="bg1"/>
                                      </p:to>
                                    </p:animClr>
                                    <p:animClr clrSpc="rgb" dir="cw">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0" fill="hold"/>
                                        <p:tgtEl>
                                          <p:spTgt spid="3"/>
                                        </p:tgtEl>
                                        <p:attrNameLst>
                                          <p:attrName>ppt_x</p:attrName>
                                        </p:attrNameLst>
                                      </p:cBhvr>
                                      <p:tavLst>
                                        <p:tav tm="0">
                                          <p:val>
                                            <p:strVal val="#ppt_x"/>
                                          </p:val>
                                        </p:tav>
                                        <p:tav tm="100000">
                                          <p:val>
                                            <p:strVal val="#ppt_x"/>
                                          </p:val>
                                        </p:tav>
                                      </p:tavLst>
                                    </p:anim>
                                    <p:anim calcmode="lin" valueType="num">
                                      <p:cBhvr additive="base">
                                        <p:cTn id="29"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357188"/>
            <a:ext cx="9144000" cy="5632450"/>
          </a:xfrm>
          <a:prstGeom prst="rect">
            <a:avLst/>
          </a:prstGeom>
          <a:noFill/>
          <a:ln w="9525">
            <a:noFill/>
            <a:miter lim="800000"/>
            <a:headEnd/>
            <a:tailEnd/>
          </a:ln>
        </p:spPr>
        <p:txBody>
          <a:bodyPr anchor="ctr">
            <a:spAutoFit/>
          </a:bodyPr>
          <a:lstStyle/>
          <a:p>
            <a:pPr indent="449263">
              <a:lnSpc>
                <a:spcPct val="150000"/>
              </a:lnSpc>
            </a:pPr>
            <a:r>
              <a:rPr lang="ru-RU" sz="1200" b="1" dirty="0">
                <a:latin typeface="Times New Roman" pitchFamily="18" charset="0"/>
                <a:cs typeface="Times New Roman" pitchFamily="18" charset="0"/>
              </a:rPr>
              <a:t>Социальная мобильность</a:t>
            </a:r>
            <a:endParaRPr lang="ru-RU" sz="1200" dirty="0">
              <a:latin typeface="Times New Roman" pitchFamily="18" charset="0"/>
              <a:cs typeface="Times New Roman" pitchFamily="18" charset="0"/>
            </a:endParaRPr>
          </a:p>
          <a:p>
            <a:pPr indent="449263" eaLnBrk="0" hangingPunct="0">
              <a:lnSpc>
                <a:spcPct val="150000"/>
              </a:lnSpc>
            </a:pPr>
            <a:r>
              <a:rPr lang="ru-RU" sz="1200" dirty="0">
                <a:latin typeface="Times New Roman" pitchFamily="18" charset="0"/>
                <a:cs typeface="Times New Roman" pitchFamily="18" charset="0"/>
              </a:rPr>
              <a:t>Социальная структура общества не является застывшей; в ней постоянно происходят колебания и перемещения, т.е. ей свойственна социальная мобильность.</a:t>
            </a:r>
          </a:p>
          <a:p>
            <a:pPr indent="449263" eaLnBrk="0" hangingPunct="0">
              <a:lnSpc>
                <a:spcPct val="150000"/>
              </a:lnSpc>
            </a:pPr>
            <a:r>
              <a:rPr lang="ru-RU" sz="1200" dirty="0">
                <a:latin typeface="Times New Roman" pitchFamily="18" charset="0"/>
                <a:cs typeface="Times New Roman" pitchFamily="18" charset="0"/>
              </a:rPr>
              <a:t>Социальная мобильность – это изменение социальной группой или индивидом своей социальной позиции. Термин «социальная мобильность» был введен в социологию П. А. Сорокиным, который рассматривал социальную мобильность как перемещение по социальной лестнице в двух направлениях: вертикальном – движение вверх и вниз, горизонтальном – передвижение на одном и том же социальном уровне. В периоды социальных изменений наблюдается массовая групповая мобильность. В стабильные периоды социальная мобильность возрастает в момент структурной перестройки экономики. В этом случае важным «социальным лифтом», обеспечивающим вертикальную мобильность восходящего вида, выступает образование. Социальная мобильность представляет собой достаточно достоверный показатель уровня открытости или закрытости общества. В современном обществе социальная мобильность порождает явление социальной </a:t>
            </a:r>
            <a:r>
              <a:rPr lang="ru-RU" sz="1200" dirty="0" err="1">
                <a:latin typeface="Times New Roman" pitchFamily="18" charset="0"/>
                <a:cs typeface="Times New Roman" pitchFamily="18" charset="0"/>
              </a:rPr>
              <a:t>маргинальности</a:t>
            </a:r>
            <a:r>
              <a:rPr lang="ru-RU" sz="1200" dirty="0">
                <a:latin typeface="Times New Roman" pitchFamily="18" charset="0"/>
                <a:cs typeface="Times New Roman" pitchFamily="18" charset="0"/>
              </a:rPr>
              <a:t>. </a:t>
            </a:r>
          </a:p>
          <a:p>
            <a:pPr indent="449263" eaLnBrk="0" hangingPunct="0">
              <a:lnSpc>
                <a:spcPct val="150000"/>
              </a:lnSpc>
            </a:pPr>
            <a:r>
              <a:rPr lang="ru-RU" sz="1200" dirty="0" err="1">
                <a:latin typeface="Times New Roman" pitchFamily="18" charset="0"/>
                <a:cs typeface="Times New Roman" pitchFamily="18" charset="0"/>
              </a:rPr>
              <a:t>Маргинальность</a:t>
            </a:r>
            <a:r>
              <a:rPr lang="ru-RU" sz="1200" dirty="0">
                <a:latin typeface="Times New Roman" pitchFamily="18" charset="0"/>
                <a:cs typeface="Times New Roman" pitchFamily="18" charset="0"/>
              </a:rPr>
              <a:t> – понятие, характеризующее пограничные, промежуточные, стоящие на рубеже культур явления, социальные субъекты и статусы… </a:t>
            </a:r>
            <a:r>
              <a:rPr lang="ru-RU" sz="1200" dirty="0" err="1">
                <a:latin typeface="Times New Roman" pitchFamily="18" charset="0"/>
                <a:cs typeface="Times New Roman" pitchFamily="18" charset="0"/>
              </a:rPr>
              <a:t>Маргинализация</a:t>
            </a:r>
            <a:r>
              <a:rPr lang="ru-RU" sz="1200" dirty="0">
                <a:latin typeface="Times New Roman" pitchFamily="18" charset="0"/>
                <a:cs typeface="Times New Roman" pitchFamily="18" charset="0"/>
              </a:rPr>
              <a:t> подразумевает разрыв, потерю объективной принадлежности к некоей социальной общности без последующего вхождения в иную общность или без полной адаптации в ней. Маргинал – это человек, имеющий отношение к двум различным группам, не принадлежа ни к одной из них полностью… Субъективное представление маргинала о себе и его объективное положение противоречивы: он поставлен в ситуацию борьбы за выживание. Поэтому маргинальная личность обладает рядом характерных черт: беспокойством, агрессивностью, неоправданным честолюбием. Социальное поведение маргинала создает сложности как самому человеку, так и общающимся с ним людям. Долгое время в социологии </a:t>
            </a:r>
            <a:r>
              <a:rPr lang="ru-RU" sz="1200" dirty="0" err="1">
                <a:latin typeface="Times New Roman" pitchFamily="18" charset="0"/>
                <a:cs typeface="Times New Roman" pitchFamily="18" charset="0"/>
              </a:rPr>
              <a:t>маргинальность</a:t>
            </a:r>
            <a:r>
              <a:rPr lang="ru-RU" sz="1200" dirty="0">
                <a:latin typeface="Times New Roman" pitchFamily="18" charset="0"/>
                <a:cs typeface="Times New Roman" pitchFamily="18" charset="0"/>
              </a:rPr>
              <a:t> оценивалась негативно. В последнее время социологи изменили к ней отношение, увидев в этом социальном явлении положительную сторону.</a:t>
            </a:r>
          </a:p>
          <a:p>
            <a:pPr indent="449263" eaLnBrk="0" hangingPunct="0">
              <a:lnSpc>
                <a:spcPct val="150000"/>
              </a:lnSpc>
            </a:pPr>
            <a:r>
              <a:rPr lang="ru-RU" sz="1200" dirty="0">
                <a:latin typeface="Times New Roman" pitchFamily="18" charset="0"/>
                <a:cs typeface="Times New Roman" pitchFamily="18" charset="0"/>
              </a:rPr>
              <a:t>(Минаев В.В., Архипова Н.И., Безбородов А.Б., Косякова Н.И.) </a:t>
            </a:r>
          </a:p>
        </p:txBody>
      </p:sp>
      <p:sp>
        <p:nvSpPr>
          <p:cNvPr id="3" name="Прямоугольник 2"/>
          <p:cNvSpPr/>
          <p:nvPr/>
        </p:nvSpPr>
        <p:spPr>
          <a:xfrm>
            <a:off x="5143504" y="6143644"/>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857250"/>
          <a:ext cx="9144000" cy="2316165"/>
        </p:xfrm>
        <a:graphic>
          <a:graphicData uri="http://schemas.openxmlformats.org/drawingml/2006/table">
            <a:tbl>
              <a:tblPr/>
              <a:tblGrid>
                <a:gridCol w="8139113"/>
                <a:gridCol w="1004887"/>
              </a:tblGrid>
              <a:tr h="449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ответе должны присутствовать следующие </a:t>
                      </a: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элементы</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указана черта</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 изменение социальной позиции (или перемещение по социальной лестнице);</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названы два направления</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(по П. А. Сорокину): вертикальная и горизонтальная.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Указана черта, названы два направления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Указана черта, названо одно направление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Названы одно-два направления без черты</a:t>
                      </a:r>
                      <a:r>
                        <a:rPr lang="en-US" sz="1000" dirty="0" smtClean="0">
                          <a:hlinkClick r:id="rId3"/>
                        </a:rPr>
                        <a:t>http://ege.do.am</a:t>
                      </a:r>
                      <a:r>
                        <a:rPr lang="en-US" sz="1000" dirty="0" smtClean="0"/>
                        <a:t> </a:t>
                      </a:r>
                      <a:endParaRPr lang="ru-RU" sz="1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ИЛИ указана одна черта без направлений,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ИЛИ ответ неправильный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98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936" name="Rectangle 1"/>
          <p:cNvSpPr>
            <a:spLocks noChangeArrowheads="1"/>
          </p:cNvSpPr>
          <p:nvPr/>
        </p:nvSpPr>
        <p:spPr bwMode="auto">
          <a:xfrm>
            <a:off x="0" y="0"/>
            <a:ext cx="9144000" cy="523875"/>
          </a:xfrm>
          <a:prstGeom prst="rect">
            <a:avLst/>
          </a:prstGeom>
          <a:solidFill>
            <a:srgbClr val="FFFF00"/>
          </a:solidFill>
          <a:ln w="9525">
            <a:solidFill>
              <a:srgbClr val="C00000"/>
            </a:solidFill>
            <a:miter lim="800000"/>
            <a:headEnd/>
            <a:tailEnd/>
          </a:ln>
        </p:spPr>
        <p:txBody>
          <a:bodyPr anchor="ctr">
            <a:spAutoFit/>
          </a:bodyPr>
          <a:lstStyle/>
          <a:p>
            <a:pPr>
              <a:tabLst>
                <a:tab pos="323850" algn="l"/>
              </a:tabLst>
            </a:pPr>
            <a:r>
              <a:rPr lang="ru-RU" sz="1400">
                <a:latin typeface="Times New Roman" pitchFamily="18" charset="0"/>
                <a:cs typeface="Times New Roman" pitchFamily="18" charset="0"/>
              </a:rPr>
              <a:t>Опираясь на текст, укажите черту, определяющую сущность социальной мобильности. Каковы (по П.А. Сорокину) основные направления социальной мобильности?</a:t>
            </a:r>
            <a:endParaRPr lang="ru-RU"/>
          </a:p>
        </p:txBody>
      </p:sp>
      <p:sp>
        <p:nvSpPr>
          <p:cNvPr id="38937" name="TextBox 3"/>
          <p:cNvSpPr txBox="1">
            <a:spLocks noChangeArrowheads="1"/>
          </p:cNvSpPr>
          <p:nvPr/>
        </p:nvSpPr>
        <p:spPr bwMode="auto">
          <a:xfrm>
            <a:off x="0" y="500063"/>
            <a:ext cx="2143125" cy="369887"/>
          </a:xfrm>
          <a:prstGeom prst="rect">
            <a:avLst/>
          </a:prstGeom>
          <a:solidFill>
            <a:srgbClr val="FF0000"/>
          </a:solidFill>
          <a:ln w="9525">
            <a:noFill/>
            <a:miter lim="800000"/>
            <a:headEnd/>
            <a:tailEnd/>
          </a:ln>
        </p:spPr>
        <p:txBody>
          <a:bodyPr>
            <a:spAutoFit/>
          </a:bodyPr>
          <a:lstStyle/>
          <a:p>
            <a:pPr eaLnBrk="0" hangingPunct="0">
              <a:tabLst>
                <a:tab pos="323850" algn="l"/>
              </a:tabLst>
            </a:pPr>
            <a:r>
              <a:rPr lang="ru-RU">
                <a:latin typeface="Times New Roman" pitchFamily="18" charset="0"/>
                <a:cs typeface="Times New Roman" pitchFamily="18" charset="0"/>
              </a:rPr>
              <a:t>Ответ:</a:t>
            </a:r>
            <a:endParaRPr lang="ru-RU" sz="1400">
              <a:latin typeface="Times New Roman" pitchFamily="18" charset="0"/>
              <a:cs typeface="Times New Roman" pitchFamily="18" charset="0"/>
            </a:endParaRPr>
          </a:p>
        </p:txBody>
      </p:sp>
      <p:sp>
        <p:nvSpPr>
          <p:cNvPr id="38938" name="Rectangle 1"/>
          <p:cNvSpPr>
            <a:spLocks noChangeArrowheads="1"/>
          </p:cNvSpPr>
          <p:nvPr/>
        </p:nvSpPr>
        <p:spPr bwMode="auto">
          <a:xfrm>
            <a:off x="0" y="3071813"/>
            <a:ext cx="9144000" cy="523875"/>
          </a:xfrm>
          <a:prstGeom prst="rect">
            <a:avLst/>
          </a:prstGeom>
          <a:solidFill>
            <a:srgbClr val="FFFF00"/>
          </a:solidFill>
          <a:ln w="9525">
            <a:solidFill>
              <a:srgbClr val="C00000"/>
            </a:solidFill>
            <a:miter lim="800000"/>
            <a:headEnd/>
            <a:tailEnd/>
          </a:ln>
        </p:spPr>
        <p:txBody>
          <a:bodyPr anchor="ctr">
            <a:spAutoFit/>
          </a:bodyPr>
          <a:lstStyle/>
          <a:p>
            <a:pPr>
              <a:tabLst>
                <a:tab pos="323850" algn="l"/>
              </a:tabLst>
            </a:pPr>
            <a:r>
              <a:rPr lang="ru-RU" sz="1400" dirty="0" smtClean="0">
                <a:latin typeface="Times New Roman" pitchFamily="18" charset="0"/>
                <a:cs typeface="Times New Roman" pitchFamily="18" charset="0"/>
              </a:rPr>
              <a:t>При каких двух общественных условиях, по мнению авторов, образование выступает важным «социальным лифтом»? Объясните любое из этих ус</a:t>
            </a:r>
            <a:r>
              <a:rPr lang="en-US"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ловий</a:t>
            </a:r>
            <a:r>
              <a:rPr lang="ru-RU" sz="1400"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3695700"/>
          <a:ext cx="9144000" cy="3162300"/>
        </p:xfrm>
        <a:graphic>
          <a:graphicData uri="http://schemas.openxmlformats.org/drawingml/2006/table">
            <a:tbl>
              <a:tblPr/>
              <a:tblGrid>
                <a:gridCol w="8139113"/>
                <a:gridCol w="1004887"/>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70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ответе должны присутствовать следующие </a:t>
                      </a: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элементы</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названы два условия: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стабильный период развития общества;</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структурная перестройка экономики;</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sng" strike="noStrike" cap="none" normalizeH="0" baseline="0" smtClean="0">
                          <a:ln>
                            <a:noFill/>
                          </a:ln>
                          <a:solidFill>
                            <a:schemeClr val="tx1"/>
                          </a:solidFill>
                          <a:effectLst/>
                          <a:latin typeface="Times New Roman" pitchFamily="18" charset="0"/>
                          <a:cs typeface="Times New Roman" pitchFamily="18" charset="0"/>
                        </a:rPr>
                        <a:t>дано объяснение</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например: структурная перестройка экономики приводит к появлению новых рабочих мест, требующих от работников высокой квалификации; растет спрос на специалистов новых профессий, которые невозможно получить без образования. </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Может быть приведено другое объяснение.</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Названы два условия, и дано верное объяснение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Названо одно условие, и дано верное объяснение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Названы одно-два условия, объяснение не дано,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ИЛИ дано объяснение, условия не названы,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ИЛИ ответ неправильный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571500"/>
          <a:ext cx="9144000" cy="3028950"/>
        </p:xfrm>
        <a:graphic>
          <a:graphicData uri="http://schemas.openxmlformats.org/drawingml/2006/table">
            <a:tbl>
              <a:tblPr/>
              <a:tblGrid>
                <a:gridCol w="8139113"/>
                <a:gridCol w="1004887"/>
              </a:tblGrid>
              <a:tr h="339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0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 ответе должны присутствовать следующие </a:t>
                      </a:r>
                      <a:r>
                        <a:rPr kumimoji="0" lang="ru-RU" sz="1100" b="0" i="0" u="sng" strike="noStrike" cap="none" normalizeH="0" baseline="0" dirty="0" smtClean="0">
                          <a:ln>
                            <a:noFill/>
                          </a:ln>
                          <a:solidFill>
                            <a:schemeClr val="tx1"/>
                          </a:solidFill>
                          <a:effectLst/>
                          <a:latin typeface="Times New Roman" pitchFamily="18" charset="0"/>
                          <a:cs typeface="Times New Roman" pitchFamily="18" charset="0"/>
                        </a:rPr>
                        <a:t>элементы</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100" b="0" i="0" u="sng" strike="noStrike" cap="none" normalizeH="0" baseline="0" dirty="0" smtClean="0">
                          <a:ln>
                            <a:noFill/>
                          </a:ln>
                          <a:solidFill>
                            <a:schemeClr val="tx1"/>
                          </a:solidFill>
                          <a:effectLst/>
                          <a:latin typeface="Times New Roman" pitchFamily="18" charset="0"/>
                          <a:cs typeface="Times New Roman" pitchFamily="18" charset="0"/>
                        </a:rPr>
                        <a:t>дано определение</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 например: маргинал – это человек, имеющий отношение к двум «различным группам, не принадлежа ни к одной из них полностью»;</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100" b="0" i="0" u="sng" strike="noStrike" cap="none" normalizeH="0" baseline="0" dirty="0" smtClean="0">
                          <a:ln>
                            <a:noFill/>
                          </a:ln>
                          <a:solidFill>
                            <a:schemeClr val="tx1"/>
                          </a:solidFill>
                          <a:effectLst/>
                          <a:latin typeface="Times New Roman" pitchFamily="18" charset="0"/>
                          <a:cs typeface="Times New Roman" pitchFamily="18" charset="0"/>
                        </a:rPr>
                        <a:t>приведены три примера,</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 допустим: </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742950" marR="0" lvl="1" indent="-28575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человек, недавно переехавший жить в город из деревни;</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742950" marR="0" lvl="1" indent="-28575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горожанин, работающий в деревне после окончания института;</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742950" marR="0" lvl="1" indent="-28575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представитель азиатской страны, приехавший на заработки в европейское государство.</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Может быть дано иное верное определение и приведены другие примеры.</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Дано определение, и приведены три примера</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Дано определение, и приведены два примера</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Дано определение, и приведен один пример,</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ИЛИ приведены три примера без определения</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Дано определение без примеров,</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ИЛИ приведены один-два примера без определения,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ИЛИ ответ неправильный</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1"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54429" marR="544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0987" name="Rectangle 1"/>
          <p:cNvSpPr>
            <a:spLocks noChangeArrowheads="1"/>
          </p:cNvSpPr>
          <p:nvPr/>
        </p:nvSpPr>
        <p:spPr bwMode="auto">
          <a:xfrm>
            <a:off x="0" y="0"/>
            <a:ext cx="9144000" cy="523875"/>
          </a:xfrm>
          <a:prstGeom prst="rect">
            <a:avLst/>
          </a:prstGeom>
          <a:solidFill>
            <a:srgbClr val="FFFF00"/>
          </a:solidFill>
          <a:ln w="9525">
            <a:solidFill>
              <a:srgbClr val="C00000"/>
            </a:solidFill>
            <a:miter lim="800000"/>
            <a:headEnd/>
            <a:tailEnd/>
          </a:ln>
        </p:spPr>
        <p:txBody>
          <a:bodyPr anchor="ctr">
            <a:spAutoFit/>
          </a:bodyPr>
          <a:lstStyle/>
          <a:p>
            <a:pPr>
              <a:tabLst>
                <a:tab pos="1009650" algn="l"/>
              </a:tabLst>
            </a:pPr>
            <a:r>
              <a:rPr lang="ru-RU" sz="1400">
                <a:latin typeface="Times New Roman" pitchFamily="18" charset="0"/>
                <a:cs typeface="Times New Roman" pitchFamily="18" charset="0"/>
              </a:rPr>
              <a:t>Кого авторы называют маргиналом? Дайте определение и приведите с опорой на знания обществоведческого курса и факты общественной жизни три примера маргинальности. </a:t>
            </a:r>
            <a:endParaRPr lang="ru-RU">
              <a:latin typeface="Times New Roman" pitchFamily="18" charset="0"/>
              <a:cs typeface="Times New Roman" pitchFamily="18" charset="0"/>
            </a:endParaRPr>
          </a:p>
        </p:txBody>
      </p:sp>
      <p:sp>
        <p:nvSpPr>
          <p:cNvPr id="40988" name="Rectangle 2"/>
          <p:cNvSpPr>
            <a:spLocks noChangeArrowheads="1"/>
          </p:cNvSpPr>
          <p:nvPr/>
        </p:nvSpPr>
        <p:spPr bwMode="auto">
          <a:xfrm>
            <a:off x="0" y="3500438"/>
            <a:ext cx="9144000" cy="523875"/>
          </a:xfrm>
          <a:prstGeom prst="rect">
            <a:avLst/>
          </a:prstGeom>
          <a:solidFill>
            <a:srgbClr val="FFFF00"/>
          </a:solidFill>
          <a:ln w="9525">
            <a:solidFill>
              <a:srgbClr val="FF0000"/>
            </a:solidFill>
            <a:miter lim="800000"/>
            <a:headEnd/>
            <a:tailEnd/>
          </a:ln>
        </p:spPr>
        <p:txBody>
          <a:bodyPr anchor="ctr">
            <a:spAutoFit/>
          </a:bodyPr>
          <a:lstStyle/>
          <a:p>
            <a:r>
              <a:rPr lang="ru-RU" sz="1400">
                <a:latin typeface="Times New Roman" pitchFamily="18" charset="0"/>
                <a:cs typeface="Times New Roman" pitchFamily="18" charset="0"/>
              </a:rPr>
              <a:t>В последнее время, как отмечают авторы, социологи увидели в маргинальности положительную сторону. </a:t>
            </a:r>
          </a:p>
          <a:p>
            <a:r>
              <a:rPr lang="ru-RU" sz="1400">
                <a:latin typeface="Times New Roman" pitchFamily="18" charset="0"/>
                <a:cs typeface="Times New Roman" pitchFamily="18" charset="0"/>
              </a:rPr>
              <a:t>Укажите любые три проявления положительной стороны маргинальности.</a:t>
            </a:r>
          </a:p>
        </p:txBody>
      </p:sp>
      <p:graphicFrame>
        <p:nvGraphicFramePr>
          <p:cNvPr id="5" name="Таблица 4"/>
          <p:cNvGraphicFramePr>
            <a:graphicFrameLocks noGrp="1"/>
          </p:cNvGraphicFramePr>
          <p:nvPr/>
        </p:nvGraphicFramePr>
        <p:xfrm>
          <a:off x="0" y="4035425"/>
          <a:ext cx="9144000" cy="2821623"/>
        </p:xfrm>
        <a:graphic>
          <a:graphicData uri="http://schemas.openxmlformats.org/drawingml/2006/table">
            <a:tbl>
              <a:tblPr/>
              <a:tblGrid>
                <a:gridCol w="8139113"/>
                <a:gridCol w="1004887"/>
              </a:tblGrid>
              <a:tr h="474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Балл</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66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ответе должны быть указаны три проявления, например:</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отсутствие жестко очерченных норм и связей способствует повышению социальной активности личности;</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маргиналы более восприимчивы к культурным и социальным нововведениям;</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маргиналы легче адаптируются к постоянно изменяющимся условиям жизни.</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Могут быть указаны другие проявления.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Указаны три верных проявления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Указаны два верных проявления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Указано одно верное проявление</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Прямоугольник 5"/>
          <p:cNvSpPr/>
          <p:nvPr/>
        </p:nvSpPr>
        <p:spPr>
          <a:xfrm>
            <a:off x="6286512" y="1285860"/>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14313" y="1143000"/>
          <a:ext cx="8501062" cy="4939030"/>
        </p:xfrm>
        <a:graphic>
          <a:graphicData uri="http://schemas.openxmlformats.org/drawingml/2006/table">
            <a:tbl>
              <a:tblPr/>
              <a:tblGrid>
                <a:gridCol w="7567612"/>
                <a:gridCol w="933450"/>
              </a:tblGrid>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sng"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7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Правильный ответ должен содержать следующие элементы:</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смысл понятия, например:</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многопартийность – сосуществование на политической арене страны различных партий, соперничающих друг с другом в борьбе за власть;</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два предложения с информацией о многопартийности, опирающиеся на обществоведческие знания, например: </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«Становление многопартийности является неотъемлемым условием развития современной демократии».</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«Многопартийность – одно из существенных проявлений политического плюрализма в современном обществе».</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Могут быть составлены другие предложения.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sng"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Раскрыт смысл понятия, и составлены два предложения с информацией о многопартийности, опирающиеся на обществоведческие знания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2</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8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Раскрыт смысл понятия, и составлено одно предложение с информацией о многопартийности, опирающиеся на обществоведческие знания,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ИЛИ смысл понятия в явном виде не раскрыт, но представлен в двух составленных предложениях, свидетельствующих о том, что выпускник знает обществоведческое содержание данного понятия</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1</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dirty="0" smtClean="0">
                          <a:ln>
                            <a:noFill/>
                          </a:ln>
                          <a:solidFill>
                            <a:schemeClr val="tx1"/>
                          </a:solidFill>
                          <a:effectLst/>
                          <a:latin typeface="Times New Roman" pitchFamily="18" charset="0"/>
                          <a:cs typeface="Times New Roman" pitchFamily="18" charset="0"/>
                        </a:rPr>
                        <a:t>Раскрыт смысл понятия, предложения не составлены,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dirty="0" smtClean="0">
                          <a:ln>
                            <a:noFill/>
                          </a:ln>
                          <a:solidFill>
                            <a:schemeClr val="tx1"/>
                          </a:solidFill>
                          <a:effectLst/>
                          <a:latin typeface="Times New Roman" pitchFamily="18" charset="0"/>
                          <a:cs typeface="Times New Roman" pitchFamily="18" charset="0"/>
                        </a:rPr>
                        <a:t>ИЛИ предложения составлены без привлечения обществоведческих знаний,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dirty="0" smtClean="0">
                          <a:ln>
                            <a:noFill/>
                          </a:ln>
                          <a:solidFill>
                            <a:schemeClr val="tx1"/>
                          </a:solidFill>
                          <a:effectLst/>
                          <a:latin typeface="Times New Roman" pitchFamily="18" charset="0"/>
                          <a:cs typeface="Times New Roman" pitchFamily="18" charset="0"/>
                        </a:rPr>
                        <a:t>ИЛИ смысл понятия в явном виде не раскрыт, составлено одно предложение,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200" b="0" i="0" u="sng" strike="noStrike" cap="none" normalizeH="0" baseline="0" dirty="0" smtClean="0">
                          <a:ln>
                            <a:noFill/>
                          </a:ln>
                          <a:solidFill>
                            <a:schemeClr val="tx1"/>
                          </a:solidFill>
                          <a:effectLst/>
                          <a:latin typeface="Times New Roman" pitchFamily="18" charset="0"/>
                          <a:cs typeface="Times New Roman" pitchFamily="18" charset="0"/>
                        </a:rPr>
                        <a:t>ИЛИ ответ неправильный </a:t>
                      </a:r>
                      <a:r>
                        <a:rPr lang="en-US" sz="1200" dirty="0" smtClean="0">
                          <a:hlinkClick r:id="rId3"/>
                        </a:rPr>
                        <a:t>http://ege.do.am</a:t>
                      </a:r>
                      <a:r>
                        <a:rPr lang="en-US" sz="1200" dirty="0" smtClean="0"/>
                        <a:t> </a:t>
                      </a:r>
                      <a:endParaRPr lang="ru-RU" sz="12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0</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1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1" u="sng"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1" u="sng" strike="noStrike" cap="none" normalizeH="0" baseline="0" smtClean="0">
                          <a:ln>
                            <a:noFill/>
                          </a:ln>
                          <a:solidFill>
                            <a:schemeClr val="tx1"/>
                          </a:solidFill>
                          <a:effectLst/>
                          <a:latin typeface="Times New Roman" pitchFamily="18" charset="0"/>
                          <a:cs typeface="Times New Roman" pitchFamily="18" charset="0"/>
                        </a:rPr>
                        <a:t>2</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0821" marR="408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32" name="Rectangle 3"/>
          <p:cNvSpPr>
            <a:spLocks noChangeArrowheads="1"/>
          </p:cNvSpPr>
          <p:nvPr/>
        </p:nvSpPr>
        <p:spPr bwMode="auto">
          <a:xfrm>
            <a:off x="0" y="0"/>
            <a:ext cx="8867775" cy="523875"/>
          </a:xfrm>
          <a:prstGeom prst="rect">
            <a:avLst/>
          </a:prstGeom>
          <a:solidFill>
            <a:srgbClr val="FFFF00"/>
          </a:solidFill>
          <a:ln w="9525">
            <a:solidFill>
              <a:srgbClr val="FF0000"/>
            </a:solidFill>
            <a:miter lim="800000"/>
            <a:headEnd/>
            <a:tailEnd/>
          </a:ln>
        </p:spPr>
        <p:txBody>
          <a:bodyPr wrap="none" anchor="ctr">
            <a:spAutoFit/>
          </a:bodyPr>
          <a:lstStyle/>
          <a:p>
            <a:r>
              <a:rPr lang="ru-RU" sz="1400">
                <a:latin typeface="Times New Roman" pitchFamily="18" charset="0"/>
                <a:cs typeface="Times New Roman" pitchFamily="18" charset="0"/>
              </a:rPr>
              <a:t>Какой смысл вкладывают обществоведы в понятие «многопартийность»? Привлекая знания обществоведческого</a:t>
            </a:r>
          </a:p>
          <a:p>
            <a:r>
              <a:rPr lang="ru-RU" sz="1400">
                <a:latin typeface="Times New Roman" pitchFamily="18" charset="0"/>
                <a:cs typeface="Times New Roman" pitchFamily="18" charset="0"/>
              </a:rPr>
              <a:t> курса, составьте два предложения, содержащих информацию о многопартийности.</a:t>
            </a:r>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3116"/>
          <a:ext cx="9144000" cy="4389120"/>
        </p:xfrm>
        <a:graphic>
          <a:graphicData uri="http://schemas.openxmlformats.org/drawingml/2006/table">
            <a:tbl>
              <a:tblPr/>
              <a:tblGrid>
                <a:gridCol w="8139464"/>
                <a:gridCol w="1004536"/>
              </a:tblGrid>
              <a:tr h="311051">
                <a:tc>
                  <a:txBody>
                    <a:bodyPr/>
                    <a:lstStyle/>
                    <a:p>
                      <a:pPr algn="ctr">
                        <a:spcAft>
                          <a:spcPts val="0"/>
                        </a:spcAft>
                      </a:pPr>
                      <a:r>
                        <a:rPr lang="ru-RU" sz="1600" b="1" dirty="0">
                          <a:latin typeface="Times New Roman"/>
                          <a:ea typeface="Times New Roman"/>
                        </a:rPr>
                        <a:t>Содержание верного ответа и указания к оцениванию</a:t>
                      </a:r>
                      <a:endParaRPr lang="ru-RU" sz="1600" dirty="0">
                        <a:latin typeface="Times New Roman"/>
                        <a:ea typeface="Times New Roman"/>
                      </a:endParaRPr>
                    </a:p>
                    <a:p>
                      <a:pPr algn="ctr">
                        <a:spcAft>
                          <a:spcPts val="0"/>
                        </a:spcAft>
                      </a:pPr>
                      <a:r>
                        <a:rPr lang="ru-RU" sz="1600" dirty="0">
                          <a:latin typeface="Times New Roman"/>
                          <a:ea typeface="Times New Roman"/>
                        </a:rPr>
                        <a:t>(допускаются иные формулировки ответа, не искажающие его смысл)</a:t>
                      </a: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latin typeface="Times New Roman"/>
                          <a:ea typeface="Times New Roman"/>
                        </a:rPr>
                        <a:t>Балл</a:t>
                      </a:r>
                      <a:endParaRPr lang="ru-RU" sz="1600">
                        <a:latin typeface="Times New Roman"/>
                        <a:ea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38">
                <a:tc>
                  <a:txBody>
                    <a:bodyPr/>
                    <a:lstStyle/>
                    <a:p>
                      <a:pPr>
                        <a:spcAft>
                          <a:spcPts val="0"/>
                        </a:spcAft>
                      </a:pPr>
                      <a:r>
                        <a:rPr lang="ru-RU" sz="1600" dirty="0">
                          <a:latin typeface="Times New Roman"/>
                          <a:ea typeface="Times New Roman"/>
                        </a:rPr>
                        <a:t>Правильный ответ может содержать следующие позиции:</a:t>
                      </a:r>
                    </a:p>
                    <a:p>
                      <a:pPr marL="342900" lvl="0" indent="-342900" algn="just">
                        <a:spcAft>
                          <a:spcPts val="0"/>
                        </a:spcAft>
                        <a:buFont typeface="+mj-lt"/>
                        <a:buAutoNum type="arabicParenR"/>
                      </a:pPr>
                      <a:r>
                        <a:rPr lang="ru-RU" sz="1600" dirty="0">
                          <a:latin typeface="Times New Roman"/>
                          <a:ea typeface="Times New Roman"/>
                        </a:rPr>
                        <a:t>потепление климата приводит, например, к таянию полярных льдов и повышению уровня мирового океана, который в перспективе может изменить контуры континентов, поглотить острова и архипелаги, т. е. ставится под угрозу среда существования человечества;</a:t>
                      </a:r>
                    </a:p>
                    <a:p>
                      <a:pPr marL="342900" lvl="0" indent="-342900" algn="just">
                        <a:spcAft>
                          <a:spcPts val="0"/>
                        </a:spcAft>
                        <a:buFont typeface="+mj-lt"/>
                        <a:buAutoNum type="arabicParenR"/>
                      </a:pPr>
                      <a:r>
                        <a:rPr lang="ru-RU" sz="1600" dirty="0">
                          <a:latin typeface="Times New Roman"/>
                          <a:ea typeface="Times New Roman"/>
                        </a:rPr>
                        <a:t>от загрязнения атмосферы, почв и Мирового океана производственными и бытовыми отходами, страдает население всех стран и континентов;</a:t>
                      </a:r>
                    </a:p>
                    <a:p>
                      <a:pPr marL="342900" lvl="0" indent="-342900" algn="just">
                        <a:spcAft>
                          <a:spcPts val="0"/>
                        </a:spcAft>
                        <a:buFont typeface="+mj-lt"/>
                        <a:buAutoNum type="arabicParenR"/>
                      </a:pPr>
                      <a:r>
                        <a:rPr lang="ru-RU" sz="1600" dirty="0">
                          <a:latin typeface="Times New Roman"/>
                          <a:ea typeface="Times New Roman"/>
                        </a:rPr>
                        <a:t>истребление отдельных видов животных влияет не только на локальную экосистему, но в своих отдаленных последствиях нарушает баланс глобальной экосистемы; </a:t>
                      </a:r>
                    </a:p>
                    <a:p>
                      <a:pPr>
                        <a:spcAft>
                          <a:spcPts val="0"/>
                        </a:spcAft>
                      </a:pPr>
                      <a:r>
                        <a:rPr lang="ru-RU" sz="1600" strike="sngStrike" dirty="0">
                          <a:solidFill>
                            <a:srgbClr val="FF0000"/>
                          </a:solidFill>
                          <a:latin typeface="Times New Roman"/>
                          <a:ea typeface="Times New Roman"/>
                        </a:rPr>
                        <a:t>рост заболеваний, вызванных неблагоприятной экологической обстановкой.</a:t>
                      </a:r>
                      <a:endParaRPr lang="ru-RU" sz="1600" dirty="0">
                        <a:latin typeface="Times New Roman"/>
                        <a:ea typeface="Times New Roman"/>
                      </a:endParaRPr>
                    </a:p>
                    <a:p>
                      <a:pPr>
                        <a:spcAft>
                          <a:spcPts val="0"/>
                        </a:spcAft>
                      </a:pPr>
                      <a:r>
                        <a:rPr lang="ru-RU" sz="1600" dirty="0">
                          <a:latin typeface="Times New Roman"/>
                          <a:ea typeface="Times New Roman"/>
                        </a:rPr>
                        <a:t>Глобальный характер экологических проблем может быть раскрыт на других примерах.</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600">
                        <a:latin typeface="Times New Roman"/>
                        <a:ea typeface="Times New Roman"/>
                      </a:endParaRP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368">
                <a:tc>
                  <a:txBody>
                    <a:bodyPr/>
                    <a:lstStyle/>
                    <a:p>
                      <a:pPr>
                        <a:spcAft>
                          <a:spcPts val="0"/>
                        </a:spcAft>
                      </a:pPr>
                      <a:r>
                        <a:rPr lang="ru-RU" sz="1600" dirty="0">
                          <a:latin typeface="Times New Roman"/>
                          <a:ea typeface="Times New Roman"/>
                        </a:rPr>
                        <a:t>Глобальный характер экологических проблем раскрыт на трех примерах</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Times New Roman"/>
                          <a:ea typeface="Times New Roman"/>
                        </a:rPr>
                        <a:t>3</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368">
                <a:tc>
                  <a:txBody>
                    <a:bodyPr/>
                    <a:lstStyle/>
                    <a:p>
                      <a:pPr>
                        <a:spcAft>
                          <a:spcPts val="0"/>
                        </a:spcAft>
                      </a:pPr>
                      <a:r>
                        <a:rPr lang="ru-RU" sz="1600" dirty="0">
                          <a:latin typeface="Times New Roman"/>
                          <a:ea typeface="Times New Roman"/>
                        </a:rPr>
                        <a:t>Глобальный характер экологических проблем раскрыт на двух примерах</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Times New Roman"/>
                          <a:ea typeface="Times New Roman"/>
                        </a:rPr>
                        <a:t>2</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368">
                <a:tc>
                  <a:txBody>
                    <a:bodyPr/>
                    <a:lstStyle/>
                    <a:p>
                      <a:pPr>
                        <a:spcAft>
                          <a:spcPts val="0"/>
                        </a:spcAft>
                      </a:pPr>
                      <a:r>
                        <a:rPr lang="ru-RU" sz="1600" dirty="0">
                          <a:latin typeface="Times New Roman"/>
                          <a:ea typeface="Times New Roman"/>
                        </a:rPr>
                        <a:t>Глобальный характер экологических проблем раскрыт на одном примере</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Times New Roman"/>
                          <a:ea typeface="Times New Roman"/>
                        </a:rPr>
                        <a:t>1</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14">
                <a:tc>
                  <a:txBody>
                    <a:bodyPr/>
                    <a:lstStyle/>
                    <a:p>
                      <a:pPr>
                        <a:spcAft>
                          <a:spcPts val="0"/>
                        </a:spcAft>
                      </a:pPr>
                      <a:r>
                        <a:rPr lang="ru-RU" sz="1600" dirty="0">
                          <a:latin typeface="Times New Roman"/>
                          <a:ea typeface="Times New Roman"/>
                        </a:rPr>
                        <a:t>Ответ неправильный</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Times New Roman"/>
                          <a:ea typeface="Times New Roman"/>
                        </a:rPr>
                        <a:t>0</a:t>
                      </a: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14">
                <a:tc>
                  <a:txBody>
                    <a:bodyPr/>
                    <a:lstStyle/>
                    <a:p>
                      <a:pPr algn="r">
                        <a:spcAft>
                          <a:spcPts val="0"/>
                        </a:spcAft>
                      </a:pPr>
                      <a:r>
                        <a:rPr lang="ru-RU" sz="1600" i="1" dirty="0">
                          <a:latin typeface="Times New Roman"/>
                          <a:ea typeface="Times New Roman"/>
                        </a:rPr>
                        <a:t>Максимальный балл</a:t>
                      </a:r>
                      <a:endParaRPr lang="ru-RU" sz="1600" dirty="0">
                        <a:latin typeface="Times New Roman"/>
                        <a:ea typeface="Times New Roman"/>
                      </a:endParaRP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i="1" dirty="0">
                          <a:latin typeface="Times New Roman"/>
                          <a:ea typeface="Times New Roman"/>
                        </a:rPr>
                        <a:t>3</a:t>
                      </a:r>
                      <a:endParaRPr lang="ru-RU" sz="1600" dirty="0">
                        <a:latin typeface="Times New Roman"/>
                        <a:ea typeface="Times New Roman"/>
                      </a:endParaRPr>
                    </a:p>
                  </a:txBody>
                  <a:tcPr marL="48381"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8" name="Rectangle 1"/>
          <p:cNvSpPr>
            <a:spLocks noChangeArrowheads="1"/>
          </p:cNvSpPr>
          <p:nvPr/>
        </p:nvSpPr>
        <p:spPr bwMode="auto">
          <a:xfrm>
            <a:off x="0" y="642938"/>
            <a:ext cx="9144000" cy="708025"/>
          </a:xfrm>
          <a:prstGeom prst="rect">
            <a:avLst/>
          </a:prstGeom>
          <a:solidFill>
            <a:srgbClr val="FFFF00"/>
          </a:solidFill>
          <a:ln w="9525">
            <a:solidFill>
              <a:srgbClr val="FF0000"/>
            </a:solidFill>
            <a:miter lim="800000"/>
            <a:headEnd/>
            <a:tailEnd/>
          </a:ln>
        </p:spPr>
        <p:txBody>
          <a:bodyPr anchor="ctr">
            <a:spAutoFit/>
          </a:bodyPr>
          <a:lstStyle/>
          <a:p>
            <a:pPr algn="ctr"/>
            <a:r>
              <a:rPr lang="ru-RU" sz="2000">
                <a:latin typeface="Times New Roman" pitchFamily="18" charset="0"/>
                <a:cs typeface="Times New Roman" pitchFamily="18" charset="0"/>
              </a:rPr>
              <a:t>Раскройте на трех примерах глобальный характер экологических проблем современного мира. </a:t>
            </a:r>
          </a:p>
        </p:txBody>
      </p:sp>
      <p:sp>
        <p:nvSpPr>
          <p:cNvPr id="4" name="Прямоугольник 3"/>
          <p:cNvSpPr/>
          <p:nvPr/>
        </p:nvSpPr>
        <p:spPr>
          <a:xfrm>
            <a:off x="2274505" y="1600591"/>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462463" y="3322638"/>
          <a:ext cx="219075" cy="213360"/>
        </p:xfrm>
        <a:graphic>
          <a:graphicData uri="http://schemas.openxmlformats.org/drawingml/2006/table">
            <a:tbl>
              <a:tblPr/>
              <a:tblGrid>
                <a:gridCol w="219075"/>
              </a:tblGrid>
              <a:tr h="0">
                <a:tc>
                  <a:txBody>
                    <a:bodyPr/>
                    <a:lstStyle/>
                    <a:p>
                      <a:pPr algn="just">
                        <a:spcAft>
                          <a:spcPts val="0"/>
                        </a:spcAft>
                      </a:pPr>
                      <a:r>
                        <a:rPr lang="ru-RU" sz="1400" b="1">
                          <a:latin typeface="Times New Roman"/>
                          <a:ea typeface="Times New Roman"/>
                        </a:rPr>
                        <a:t>C7</a:t>
                      </a:r>
                      <a:endParaRPr lang="ru-RU" sz="1400">
                        <a:latin typeface="Times New Roman"/>
                        <a:ea typeface="Times New Roman"/>
                      </a:endParaRPr>
                    </a:p>
                  </a:txBody>
                  <a:tcPr marL="0" marR="0" marT="0" marB="0">
                    <a:lnL>
                      <a:noFill/>
                    </a:lnL>
                    <a:lnR>
                      <a:noFill/>
                    </a:lnR>
                    <a:lnT>
                      <a:noFill/>
                    </a:lnT>
                    <a:lnB>
                      <a:noFill/>
                    </a:lnB>
                  </a:tcPr>
                </a:tc>
              </a:tr>
            </a:tbl>
          </a:graphicData>
        </a:graphic>
      </p:graphicFrame>
      <p:graphicFrame>
        <p:nvGraphicFramePr>
          <p:cNvPr id="3" name="Таблица 2"/>
          <p:cNvGraphicFramePr>
            <a:graphicFrameLocks noGrp="1"/>
          </p:cNvGraphicFramePr>
          <p:nvPr/>
        </p:nvGraphicFramePr>
        <p:xfrm>
          <a:off x="0" y="1214438"/>
          <a:ext cx="9144000" cy="709614"/>
        </p:xfrm>
        <a:graphic>
          <a:graphicData uri="http://schemas.openxmlformats.org/drawingml/2006/table">
            <a:tbl>
              <a:tblPr/>
              <a:tblGrid>
                <a:gridCol w="1531938"/>
                <a:gridCol w="3805237"/>
                <a:gridCol w="3806825"/>
              </a:tblGrid>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Год</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Россия</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США</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1991</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9,6 млрд долл</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161 млрд долл</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1994</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6,0 млрд долл</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2060"/>
                          </a:solidFill>
                          <a:effectLst/>
                          <a:latin typeface="Times New Roman" pitchFamily="18" charset="0"/>
                          <a:cs typeface="Times New Roman" pitchFamily="18" charset="0"/>
                        </a:rPr>
                        <a:t>173 млрд долл</a:t>
                      </a:r>
                      <a:endParaRPr kumimoji="0" lang="ru-RU" sz="1200" b="0" i="0" u="none" strike="noStrike" cap="none" normalizeH="0" baseline="0" smtClean="0">
                        <a:ln>
                          <a:noFill/>
                        </a:ln>
                        <a:solidFill>
                          <a:srgbClr val="002060"/>
                        </a:solidFill>
                        <a:effectLst/>
                        <a:latin typeface="Times New Roman" pitchFamily="18" charset="0"/>
                        <a:cs typeface="Times New Roman" pitchFamily="18" charset="0"/>
                      </a:endParaRPr>
                    </a:p>
                  </a:txBody>
                  <a:tcPr marL="6858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 name="Таблица 3"/>
          <p:cNvGraphicFramePr>
            <a:graphicFrameLocks noGrp="1"/>
          </p:cNvGraphicFramePr>
          <p:nvPr/>
        </p:nvGraphicFramePr>
        <p:xfrm>
          <a:off x="0" y="2786063"/>
          <a:ext cx="9144000" cy="3657600"/>
        </p:xfrm>
        <a:graphic>
          <a:graphicData uri="http://schemas.openxmlformats.org/drawingml/2006/table">
            <a:tbl>
              <a:tblPr/>
              <a:tblGrid>
                <a:gridCol w="8139113"/>
                <a:gridCol w="1004887"/>
              </a:tblGrid>
              <a:tr h="354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ответе должны присутствовать следующие элементы: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 сформулированы </a:t>
                      </a: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выводы</a:t>
                      </a: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 например:</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государственное финансирование науки в России существенно отставало от США;</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указанный период это отставание возрастало;</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России в указанный период финансирование науки сокращалось;</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США в указанный период финансирование науки увеличивалось;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 дано </a:t>
                      </a:r>
                      <a:r>
                        <a:rPr kumimoji="0" lang="ru-RU" sz="1200" b="0" i="0" u="sng" strike="noStrike" cap="none" normalizeH="0" baseline="0" smtClean="0">
                          <a:ln>
                            <a:noFill/>
                          </a:ln>
                          <a:solidFill>
                            <a:schemeClr val="tx1"/>
                          </a:solidFill>
                          <a:effectLst/>
                          <a:latin typeface="Times New Roman" pitchFamily="18" charset="0"/>
                          <a:cs typeface="Times New Roman" pitchFamily="18" charset="0"/>
                        </a:rPr>
                        <a:t>объяснение</a:t>
                      </a: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 например: </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Россия предпринимает усилия для ускорения научно-технического прогресса;</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вложения в науку призваны повысить конкуренто­способность нашей страны в мире.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Возможны иные правильные позиции.</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Сформулированы два вывода, и дано объяснение</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just" defTabSz="914400" rtl="0" eaLnBrk="1" fontAlgn="base" latinLnBrk="0" hangingPunct="1">
                        <a:lnSpc>
                          <a:spcPct val="150000"/>
                        </a:lnSpc>
                        <a:spcBef>
                          <a:spcPct val="0"/>
                        </a:spcBef>
                        <a:spcAft>
                          <a:spcPct val="0"/>
                        </a:spcAft>
                        <a:buClrTx/>
                        <a:buSzTx/>
                        <a:buFontTx/>
                        <a:buNone/>
                        <a:tabLst>
                          <a:tab pos="449263" algn="l"/>
                          <a:tab pos="5940425" alg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Сформулированы два вывода без объяснения,</a:t>
                      </a:r>
                    </a:p>
                    <a:p>
                      <a:pPr marL="0" marR="0" lvl="0" indent="0" algn="just" defTabSz="914400" rtl="0" eaLnBrk="1" fontAlgn="base" latinLnBrk="0" hangingPunct="1">
                        <a:lnSpc>
                          <a:spcPct val="150000"/>
                        </a:lnSpc>
                        <a:spcBef>
                          <a:spcPct val="0"/>
                        </a:spcBef>
                        <a:spcAft>
                          <a:spcPct val="0"/>
                        </a:spcAft>
                        <a:buClrTx/>
                        <a:buSzTx/>
                        <a:buFontTx/>
                        <a:buNone/>
                        <a:tabLst>
                          <a:tab pos="449263" algn="l"/>
                          <a:tab pos="5940425" alg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ИЛИ сформулирован один вывод, и дано объяснение</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Сформулирован один вывод,</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ИЛИ дано объяснение</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 </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1"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0242" marR="5024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7151" name="Rectangle 1"/>
          <p:cNvSpPr>
            <a:spLocks noChangeArrowheads="1"/>
          </p:cNvSpPr>
          <p:nvPr/>
        </p:nvSpPr>
        <p:spPr bwMode="auto">
          <a:xfrm>
            <a:off x="0" y="0"/>
            <a:ext cx="9197975" cy="954088"/>
          </a:xfrm>
          <a:prstGeom prst="rect">
            <a:avLst/>
          </a:prstGeom>
          <a:solidFill>
            <a:srgbClr val="FFFF00"/>
          </a:solidFill>
          <a:ln w="9525">
            <a:solidFill>
              <a:srgbClr val="FF0000"/>
            </a:solidFill>
            <a:miter lim="800000"/>
            <a:headEnd/>
            <a:tailEnd/>
          </a:ln>
        </p:spPr>
        <p:txBody>
          <a:bodyPr wrap="none" anchor="ctr">
            <a:spAutoFit/>
          </a:bodyPr>
          <a:lstStyle/>
          <a:p>
            <a:pPr>
              <a:tabLst>
                <a:tab pos="449263" algn="r"/>
                <a:tab pos="5940425" algn="r"/>
              </a:tabLst>
            </a:pPr>
            <a:r>
              <a:rPr lang="ru-RU" sz="1400">
                <a:latin typeface="Times New Roman" pitchFamily="18" charset="0"/>
                <a:cs typeface="Times New Roman" pitchFamily="18" charset="0"/>
              </a:rPr>
              <a:t>Проанализируйте данные о государственном финансировании научно-исследовательских и опытно-конструкторских </a:t>
            </a:r>
          </a:p>
          <a:p>
            <a:pPr>
              <a:tabLst>
                <a:tab pos="449263" algn="r"/>
                <a:tab pos="5940425" algn="r"/>
              </a:tabLst>
            </a:pPr>
            <a:r>
              <a:rPr lang="ru-RU" sz="1400">
                <a:latin typeface="Times New Roman" pitchFamily="18" charset="0"/>
                <a:cs typeface="Times New Roman" pitchFamily="18" charset="0"/>
              </a:rPr>
              <a:t>разработок в России и США в 1991 и 1994 гг.</a:t>
            </a:r>
            <a:endParaRPr lang="ru-RU" sz="1100">
              <a:latin typeface="Times New Roman" pitchFamily="18" charset="0"/>
              <a:cs typeface="Times New Roman" pitchFamily="18" charset="0"/>
            </a:endParaRPr>
          </a:p>
          <a:p>
            <a:pPr eaLnBrk="0" hangingPunct="0">
              <a:tabLst>
                <a:tab pos="449263" algn="r"/>
                <a:tab pos="5940425" algn="r"/>
              </a:tabLst>
            </a:pPr>
            <a:r>
              <a:rPr lang="ru-RU" sz="1400">
                <a:latin typeface="Times New Roman" pitchFamily="18" charset="0"/>
                <a:cs typeface="Times New Roman" pitchFamily="18" charset="0"/>
              </a:rPr>
              <a:t>Сделайте два возможных вывода из данной таблицы и объясните, почему в России в 2000-2006 годах увеличивается </a:t>
            </a:r>
          </a:p>
          <a:p>
            <a:pPr eaLnBrk="0" hangingPunct="0">
              <a:tabLst>
                <a:tab pos="449263" algn="r"/>
                <a:tab pos="5940425" algn="r"/>
              </a:tabLst>
            </a:pPr>
            <a:r>
              <a:rPr lang="ru-RU" sz="1400">
                <a:latin typeface="Times New Roman" pitchFamily="18" charset="0"/>
                <a:cs typeface="Times New Roman" pitchFamily="18" charset="0"/>
              </a:rPr>
              <a:t>государственное финансирование научно-исследовательских и опытно-конструкторских разработок.</a:t>
            </a:r>
            <a:endParaRPr lang="ru-RU"/>
          </a:p>
        </p:txBody>
      </p:sp>
      <p:sp>
        <p:nvSpPr>
          <p:cNvPr id="6" name="Прямоугольник 5"/>
          <p:cNvSpPr/>
          <p:nvPr/>
        </p:nvSpPr>
        <p:spPr>
          <a:xfrm>
            <a:off x="7292211" y="2214554"/>
            <a:ext cx="1851789" cy="369332"/>
          </a:xfrm>
          <a:prstGeom prst="rect">
            <a:avLst/>
          </a:prstGeom>
        </p:spPr>
        <p:txBody>
          <a:bodyPr wrap="square">
            <a:spAutoFit/>
          </a:bodyPr>
          <a:lstStyle/>
          <a:p>
            <a:r>
              <a:rPr lang="en-US" dirty="0" smtClean="0"/>
              <a:t>http://ege.do.am</a:t>
            </a:r>
            <a:endParaRPr lang="ru-RU" dirty="0"/>
          </a:p>
        </p:txBody>
      </p:sp>
      <p:sp>
        <p:nvSpPr>
          <p:cNvPr id="7" name="Прямоугольник 6"/>
          <p:cNvSpPr/>
          <p:nvPr/>
        </p:nvSpPr>
        <p:spPr>
          <a:xfrm>
            <a:off x="214282" y="2285992"/>
            <a:ext cx="7109639" cy="369332"/>
          </a:xfrm>
          <a:prstGeom prst="rect">
            <a:avLst/>
          </a:prstGeom>
        </p:spPr>
        <p:txBody>
          <a:bodyPr wrap="none">
            <a:spAutoFit/>
          </a:bodyPr>
          <a:lstStyle/>
          <a:p>
            <a:r>
              <a:rPr lang="en-US" dirty="0" smtClean="0">
                <a:hlinkClick r:id="rId3"/>
              </a:rPr>
              <a:t>http://ege.do.am</a:t>
            </a:r>
            <a:r>
              <a:rPr lang="en-US" dirty="0" smtClean="0"/>
              <a:t> </a:t>
            </a:r>
            <a:r>
              <a:rPr lang="en-US" dirty="0" smtClean="0">
                <a:hlinkClick r:id="rId3"/>
              </a:rPr>
              <a:t>http://ege.do.am</a:t>
            </a:r>
            <a:r>
              <a:rPr lang="en-US" dirty="0" smtClean="0"/>
              <a:t> </a:t>
            </a:r>
            <a:r>
              <a:rPr lang="en-US" dirty="0" smtClean="0">
                <a:hlinkClick r:id="rId3"/>
              </a:rPr>
              <a:t>http://ege.do.am</a:t>
            </a:r>
            <a:r>
              <a:rPr lang="en-US" dirty="0" smtClean="0"/>
              <a:t> </a:t>
            </a:r>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3500438"/>
          <a:ext cx="9144000" cy="487680"/>
        </p:xfrm>
        <a:graphic>
          <a:graphicData uri="http://schemas.openxmlformats.org/drawingml/2006/table">
            <a:tbl>
              <a:tblPr/>
              <a:tblGrid>
                <a:gridCol w="2109788"/>
                <a:gridCol w="7034212"/>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Философия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«Общество – свод камней, который обрушился бы, если бы один не поддерживал другого» (Сенека).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 name="Таблица 4"/>
          <p:cNvGraphicFramePr>
            <a:graphicFrameLocks noGrp="1"/>
          </p:cNvGraphicFramePr>
          <p:nvPr/>
        </p:nvGraphicFramePr>
        <p:xfrm>
          <a:off x="0" y="4287838"/>
          <a:ext cx="9144000" cy="487680"/>
        </p:xfrm>
        <a:graphic>
          <a:graphicData uri="http://schemas.openxmlformats.org/drawingml/2006/table">
            <a:tbl>
              <a:tblPr/>
              <a:tblGrid>
                <a:gridCol w="2109788"/>
                <a:gridCol w="7034212"/>
              </a:tblGrid>
              <a:tr h="21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Социальная психология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«Люди существуют друг для друга» (Марк Аврелий).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 name="Таблица 6"/>
          <p:cNvGraphicFramePr>
            <a:graphicFrameLocks noGrp="1"/>
          </p:cNvGraphicFramePr>
          <p:nvPr/>
        </p:nvGraphicFramePr>
        <p:xfrm>
          <a:off x="0" y="5002213"/>
          <a:ext cx="9144000" cy="487680"/>
        </p:xfrm>
        <a:graphic>
          <a:graphicData uri="http://schemas.openxmlformats.org/drawingml/2006/table">
            <a:tbl>
              <a:tblPr/>
              <a:tblGrid>
                <a:gridCol w="2109788"/>
                <a:gridCol w="7034212"/>
              </a:tblGrid>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Экономика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«В коем царстве люди богаты, то и царство то богато, а в коем будут убоги, то и царству тому не можно слыть богатому» (И.Т. Посошков).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 name="Таблица 8"/>
          <p:cNvGraphicFramePr>
            <a:graphicFrameLocks noGrp="1"/>
          </p:cNvGraphicFramePr>
          <p:nvPr/>
        </p:nvGraphicFramePr>
        <p:xfrm>
          <a:off x="0" y="2786063"/>
          <a:ext cx="9144000" cy="487680"/>
        </p:xfrm>
        <a:graphic>
          <a:graphicData uri="http://schemas.openxmlformats.org/drawingml/2006/table">
            <a:tbl>
              <a:tblPr/>
              <a:tblGrid>
                <a:gridCol w="2109788"/>
                <a:gridCol w="7034212"/>
              </a:tblGrid>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Социология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«Отсутствие чувства национального достоинства так же отвратительно, как и другая крайность – национализм» (И.Н. Шевелев).</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1" name="Таблица 10"/>
          <p:cNvGraphicFramePr>
            <a:graphicFrameLocks noGrp="1"/>
          </p:cNvGraphicFramePr>
          <p:nvPr/>
        </p:nvGraphicFramePr>
        <p:xfrm>
          <a:off x="0" y="1643063"/>
          <a:ext cx="9144000" cy="975360"/>
        </p:xfrm>
        <a:graphic>
          <a:graphicData uri="http://schemas.openxmlformats.org/drawingml/2006/table">
            <a:tbl>
              <a:tblPr/>
              <a:tblGrid>
                <a:gridCol w="2109788"/>
                <a:gridCol w="7034212"/>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Политология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«Принцип демократии разлагается не только тогда, когда утрачивается дух равенства, но также и тогда, когда дух равенства доводится до крайности и каждый хочет быть равным тем, кого он избрал в свои правители» (Ш.-Л. Монтескье).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3" name="Таблица 12"/>
          <p:cNvGraphicFramePr>
            <a:graphicFrameLocks noGrp="1"/>
          </p:cNvGraphicFramePr>
          <p:nvPr/>
        </p:nvGraphicFramePr>
        <p:xfrm>
          <a:off x="0" y="5857875"/>
          <a:ext cx="9144000" cy="731520"/>
        </p:xfrm>
        <a:graphic>
          <a:graphicData uri="http://schemas.openxmlformats.org/drawingml/2006/table">
            <a:tbl>
              <a:tblPr/>
              <a:tblGrid>
                <a:gridCol w="2109788"/>
                <a:gridCol w="7034212"/>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Правоведение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«Что есть право и в чем состоит правонарушение, это должен определить закон»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(Латинское юридическое изречение).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9201" name="Rectangle 1"/>
          <p:cNvSpPr>
            <a:spLocks noChangeArrowheads="1"/>
          </p:cNvSpPr>
          <p:nvPr/>
        </p:nvSpPr>
        <p:spPr bwMode="auto">
          <a:xfrm>
            <a:off x="0" y="0"/>
            <a:ext cx="9144000" cy="1384300"/>
          </a:xfrm>
          <a:prstGeom prst="rect">
            <a:avLst/>
          </a:prstGeom>
          <a:solidFill>
            <a:srgbClr val="FFFF00"/>
          </a:solidFill>
          <a:ln w="9525">
            <a:solidFill>
              <a:srgbClr val="FF0000"/>
            </a:solidFill>
            <a:miter lim="800000"/>
            <a:headEnd/>
            <a:tailEnd/>
          </a:ln>
        </p:spPr>
        <p:txBody>
          <a:bodyPr anchor="ctr">
            <a:spAutoFit/>
          </a:bodyPr>
          <a:lstStyle/>
          <a:p>
            <a:pPr>
              <a:lnSpc>
                <a:spcPct val="150000"/>
              </a:lnSpc>
              <a:tabLst>
                <a:tab pos="457200" algn="l"/>
              </a:tabLst>
            </a:pPr>
            <a:r>
              <a:rPr lang="ru-RU" sz="1400">
                <a:latin typeface="Times New Roman" pitchFamily="18" charset="0"/>
                <a:cs typeface="Times New Roman" pitchFamily="18" charset="0"/>
              </a:rPr>
              <a:t>Выберите </a:t>
            </a:r>
            <a:r>
              <a:rPr lang="ru-RU" sz="1400" b="1" u="sng">
                <a:latin typeface="Times New Roman" pitchFamily="18" charset="0"/>
                <a:cs typeface="Times New Roman" pitchFamily="18" charset="0"/>
              </a:rPr>
              <a:t>одно</a:t>
            </a:r>
            <a:r>
              <a:rPr lang="ru-RU" sz="1400">
                <a:latin typeface="Times New Roman" pitchFamily="18" charset="0"/>
                <a:cs typeface="Times New Roman" pitchFamily="18" charset="0"/>
              </a:rPr>
              <a:t> из предложенных ниже высказываний и изложите свои мысли (свою точку зрения, отношение) </a:t>
            </a:r>
          </a:p>
          <a:p>
            <a:pPr>
              <a:lnSpc>
                <a:spcPct val="150000"/>
              </a:lnSpc>
              <a:tabLst>
                <a:tab pos="457200" algn="l"/>
              </a:tabLst>
            </a:pPr>
            <a:r>
              <a:rPr lang="ru-RU" sz="1400">
                <a:latin typeface="Times New Roman" pitchFamily="18" charset="0"/>
                <a:cs typeface="Times New Roman" pitchFamily="18" charset="0"/>
              </a:rPr>
              <a:t>по поводу поднятой проблемы. Приведите необходимые </a:t>
            </a:r>
            <a:r>
              <a:rPr lang="ru-RU" sz="1400" b="1">
                <a:latin typeface="Times New Roman" pitchFamily="18" charset="0"/>
                <a:cs typeface="Times New Roman" pitchFamily="18" charset="0"/>
              </a:rPr>
              <a:t>аргументы</a:t>
            </a:r>
            <a:r>
              <a:rPr lang="ru-RU" sz="1400">
                <a:latin typeface="Times New Roman" pitchFamily="18" charset="0"/>
                <a:cs typeface="Times New Roman" pitchFamily="18" charset="0"/>
              </a:rPr>
              <a:t> для обоснования своей позиции.</a:t>
            </a:r>
            <a:endParaRPr lang="ru-RU" sz="1100">
              <a:latin typeface="Times New Roman" pitchFamily="18" charset="0"/>
              <a:cs typeface="Times New Roman" pitchFamily="18" charset="0"/>
            </a:endParaRPr>
          </a:p>
          <a:p>
            <a:pPr eaLnBrk="0" hangingPunct="0">
              <a:lnSpc>
                <a:spcPct val="150000"/>
              </a:lnSpc>
              <a:tabLst>
                <a:tab pos="457200" algn="l"/>
              </a:tabLst>
            </a:pPr>
            <a:r>
              <a:rPr lang="ru-RU" sz="1400">
                <a:latin typeface="Times New Roman" pitchFamily="18" charset="0"/>
                <a:cs typeface="Times New Roman" pitchFamily="18" charset="0"/>
              </a:rPr>
              <a:t>Выполняя задание, используйте </a:t>
            </a:r>
            <a:r>
              <a:rPr lang="ru-RU" sz="1400" b="1">
                <a:latin typeface="Times New Roman" pitchFamily="18" charset="0"/>
                <a:cs typeface="Times New Roman" pitchFamily="18" charset="0"/>
              </a:rPr>
              <a:t>знания</a:t>
            </a:r>
            <a:r>
              <a:rPr lang="ru-RU" sz="1400">
                <a:latin typeface="Times New Roman" pitchFamily="18" charset="0"/>
                <a:cs typeface="Times New Roman" pitchFamily="18" charset="0"/>
              </a:rPr>
              <a:t>, полученные в курсе обществознания, соответствующие </a:t>
            </a:r>
            <a:r>
              <a:rPr lang="ru-RU" sz="1400" b="1">
                <a:latin typeface="Times New Roman" pitchFamily="18" charset="0"/>
                <a:cs typeface="Times New Roman" pitchFamily="18" charset="0"/>
              </a:rPr>
              <a:t>понятия</a:t>
            </a:r>
            <a:r>
              <a:rPr lang="ru-RU" sz="1400">
                <a:latin typeface="Times New Roman" pitchFamily="18" charset="0"/>
                <a:cs typeface="Times New Roman" pitchFamily="18" charset="0"/>
              </a:rPr>
              <a:t>, </a:t>
            </a:r>
          </a:p>
          <a:p>
            <a:pPr eaLnBrk="0" hangingPunct="0">
              <a:lnSpc>
                <a:spcPct val="150000"/>
              </a:lnSpc>
              <a:tabLst>
                <a:tab pos="457200" algn="l"/>
              </a:tabLst>
            </a:pPr>
            <a:r>
              <a:rPr lang="ru-RU" sz="1400">
                <a:latin typeface="Times New Roman" pitchFamily="18" charset="0"/>
                <a:cs typeface="Times New Roman" pitchFamily="18" charset="0"/>
              </a:rPr>
              <a:t>а также </a:t>
            </a:r>
            <a:r>
              <a:rPr lang="ru-RU" sz="1400" b="1">
                <a:latin typeface="Times New Roman" pitchFamily="18" charset="0"/>
                <a:cs typeface="Times New Roman" pitchFamily="18" charset="0"/>
              </a:rPr>
              <a:t>факты</a:t>
            </a:r>
            <a:r>
              <a:rPr lang="ru-RU" sz="1400">
                <a:latin typeface="Times New Roman" pitchFamily="18" charset="0"/>
                <a:cs typeface="Times New Roman" pitchFamily="18" charset="0"/>
              </a:rPr>
              <a:t> общественной жизни и собственный жизненный </a:t>
            </a:r>
            <a:r>
              <a:rPr lang="ru-RU" sz="1400" b="1">
                <a:latin typeface="Times New Roman" pitchFamily="18" charset="0"/>
                <a:cs typeface="Times New Roman" pitchFamily="18" charset="0"/>
              </a:rPr>
              <a:t>опыт</a:t>
            </a:r>
            <a:r>
              <a:rPr lang="ru-RU" sz="1400">
                <a:latin typeface="Times New Roman" pitchFamily="18" charset="0"/>
                <a:cs typeface="Times New Roman" pitchFamily="18" charset="0"/>
              </a:rPr>
              <a:t>. </a:t>
            </a:r>
            <a:endParaRPr lang="ru-RU">
              <a:latin typeface="Times New Roman" pitchFamily="18" charset="0"/>
              <a:cs typeface="Times New Roman" pitchFamily="18" charset="0"/>
            </a:endParaRPr>
          </a:p>
        </p:txBody>
      </p:sp>
      <p:sp>
        <p:nvSpPr>
          <p:cNvPr id="10" name="Прямоугольник 9"/>
          <p:cNvSpPr/>
          <p:nvPr/>
        </p:nvSpPr>
        <p:spPr>
          <a:xfrm>
            <a:off x="5500694" y="6215082"/>
            <a:ext cx="4771294" cy="646331"/>
          </a:xfrm>
          <a:prstGeom prst="rect">
            <a:avLst/>
          </a:prstGeom>
        </p:spPr>
        <p:txBody>
          <a:bodyPr wrap="square">
            <a:spAutoFit/>
          </a:bodyPr>
          <a:lstStyle/>
          <a:p>
            <a:r>
              <a:rPr lang="en-US" dirty="0" smtClean="0">
                <a:hlinkClick r:id="rId3"/>
              </a:rPr>
              <a:t>http://ege.do.am</a:t>
            </a:r>
            <a:r>
              <a:rPr lang="en-US"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357188"/>
          <a:ext cx="9144000" cy="5547360"/>
        </p:xfrm>
        <a:graphic>
          <a:graphicData uri="http://schemas.openxmlformats.org/drawingml/2006/table">
            <a:tbl>
              <a:tblPr/>
              <a:tblGrid>
                <a:gridCol w="8156575"/>
                <a:gridCol w="987425"/>
              </a:tblGrid>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к оцениванию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Балл</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При оценивании ответа необходимо выделить следующие элементы:</a:t>
                      </a: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представление собственной точки зрения (позиции, отношения) при раскрытии проблемы;</a:t>
                      </a: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раскрытие проблемы на теоретическом уровне (в связях и с обоснованиями) или на бытовом уровне, с корректным использованием или без использования обществоведческих понятий в контексте ответа;</a:t>
                      </a:r>
                    </a:p>
                    <a:p>
                      <a:pPr marL="0" marR="0" lvl="0" indent="0" algn="just" defTabSz="914400" rtl="0" eaLnBrk="1" fontAlgn="base" latinLnBrk="0" hangingPunct="1">
                        <a:lnSpc>
                          <a:spcPct val="100000"/>
                        </a:lnSpc>
                        <a:spcBef>
                          <a:spcPct val="0"/>
                        </a:spcBef>
                        <a:spcAft>
                          <a:spcPct val="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аргументация своей позиции с опорой на факты общественной жизни или собственный опыт.</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на теоретическом уровне, в связях и с обоснованиями, с корректным использованием обществоведческих терминов и понятий в контексте ответа.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4</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с корректным использованием обществоведческих терминов и понятий в контексте ответа (теоретические связи и обоснования не присутствуют или явно не прослеживаются).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при формальном использовании обществоведческих терминов.</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позиция по поднятой проблеме на бытовом уровне с аргументацией или без нее.</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Проблема не раскрыта.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ИЛИ дана информация (факты общественной жизни или личного опыта) не в контексте задания.</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6838">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32657" marR="326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Прямоугольник 2"/>
          <p:cNvSpPr/>
          <p:nvPr/>
        </p:nvSpPr>
        <p:spPr>
          <a:xfrm>
            <a:off x="285720" y="6143644"/>
            <a:ext cx="1915909" cy="369332"/>
          </a:xfrm>
          <a:prstGeom prst="rect">
            <a:avLst/>
          </a:prstGeom>
        </p:spPr>
        <p:txBody>
          <a:bodyPr wrap="none">
            <a:spAutoFit/>
          </a:bodyPr>
          <a:lstStyle/>
          <a:p>
            <a:r>
              <a:rPr lang="en-US" dirty="0" smtClean="0">
                <a:hlinkClick r:id="rId3"/>
              </a:rPr>
              <a:t>http://ege.do.am</a:t>
            </a:r>
            <a:r>
              <a:rPr lang="ru-RU" dirty="0" smtClean="0"/>
              <a:t> </a:t>
            </a:r>
            <a:endParaRPr lang="ru-RU" dirty="0"/>
          </a:p>
        </p:txBody>
      </p:sp>
      <p:sp>
        <p:nvSpPr>
          <p:cNvPr id="4" name="Прямоугольник 3"/>
          <p:cNvSpPr/>
          <p:nvPr/>
        </p:nvSpPr>
        <p:spPr>
          <a:xfrm>
            <a:off x="3000364" y="6143644"/>
            <a:ext cx="1915909" cy="369332"/>
          </a:xfrm>
          <a:prstGeom prst="rect">
            <a:avLst/>
          </a:prstGeom>
        </p:spPr>
        <p:txBody>
          <a:bodyPr wrap="none">
            <a:spAutoFit/>
          </a:bodyPr>
          <a:lstStyle/>
          <a:p>
            <a:r>
              <a:rPr lang="en-US" dirty="0" smtClean="0">
                <a:hlinkClick r:id="rId3"/>
              </a:rPr>
              <a:t>http://ege.do.am</a:t>
            </a:r>
            <a:r>
              <a:rPr lang="ru-RU" dirty="0" smtClean="0"/>
              <a:t> </a:t>
            </a:r>
            <a:endParaRPr lang="ru-RU" dirty="0"/>
          </a:p>
        </p:txBody>
      </p:sp>
      <p:sp>
        <p:nvSpPr>
          <p:cNvPr id="5" name="Прямоугольник 4"/>
          <p:cNvSpPr/>
          <p:nvPr/>
        </p:nvSpPr>
        <p:spPr>
          <a:xfrm>
            <a:off x="6072198" y="6215082"/>
            <a:ext cx="1980029" cy="369332"/>
          </a:xfrm>
          <a:prstGeom prst="rect">
            <a:avLst/>
          </a:prstGeom>
        </p:spPr>
        <p:txBody>
          <a:bodyPr wrap="none">
            <a:spAutoFit/>
          </a:bodyPr>
          <a:lstStyle/>
          <a:p>
            <a:r>
              <a:rPr lang="en-US" dirty="0" smtClean="0">
                <a:hlinkClick r:id="rId3"/>
              </a:rPr>
              <a:t>http://ege.do.am</a:t>
            </a:r>
            <a:r>
              <a:rPr lang="ru-RU"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214313"/>
          <a:ext cx="9144000" cy="2682240"/>
        </p:xfrm>
        <a:graphic>
          <a:graphicData uri="http://schemas.openxmlformats.org/drawingml/2006/table">
            <a:tbl>
              <a:tblPr/>
              <a:tblGrid>
                <a:gridCol w="7904163"/>
                <a:gridCol w="1239837"/>
              </a:tblGrid>
              <a:tr h="331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Баллы</a:t>
                      </a:r>
                      <a:endParaRPr kumimoji="0" lang="ru-RU" sz="1000" b="1"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33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ответе могут быть указаны такие критерии социальной стратификации, как, например:</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доход;</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профессия;</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доступ к власти</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Возможны иные правильные позиции.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Правильно указаны два критерия, при отсутствии неверных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позиций.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5100">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Правильно указан один критерий.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 ИЛИ при любом количестве правильно указанных критериев в ответе присутствуют неверные позиции.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5100">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08" name="Rectangle 1"/>
          <p:cNvSpPr>
            <a:spLocks noChangeArrowheads="1"/>
          </p:cNvSpPr>
          <p:nvPr/>
        </p:nvSpPr>
        <p:spPr bwMode="auto">
          <a:xfrm>
            <a:off x="0" y="0"/>
            <a:ext cx="9144000" cy="415925"/>
          </a:xfrm>
          <a:prstGeom prst="rect">
            <a:avLst/>
          </a:prstGeom>
          <a:solidFill>
            <a:srgbClr val="FFFF00"/>
          </a:solidFill>
          <a:ln w="9525">
            <a:solidFill>
              <a:srgbClr val="FF0000"/>
            </a:solidFill>
            <a:miter lim="800000"/>
            <a:headEnd/>
            <a:tailEnd/>
          </a:ln>
        </p:spPr>
        <p:txBody>
          <a:bodyPr tIns="152352" bIns="76176" anchor="ctr">
            <a:spAutoFit/>
          </a:bodyPr>
          <a:lstStyle/>
          <a:p>
            <a:pPr algn="ctr">
              <a:tabLst>
                <a:tab pos="457200" algn="l"/>
              </a:tabLst>
            </a:pPr>
            <a:r>
              <a:rPr lang="ru-RU" sz="1200">
                <a:cs typeface="Times New Roman" pitchFamily="18" charset="0"/>
              </a:rPr>
              <a:t>Назовите любые два критерия социальной стратификации.</a:t>
            </a:r>
            <a:endParaRPr lang="ru-RU"/>
          </a:p>
        </p:txBody>
      </p:sp>
      <p:graphicFrame>
        <p:nvGraphicFramePr>
          <p:cNvPr id="6" name="Таблица 5"/>
          <p:cNvGraphicFramePr>
            <a:graphicFrameLocks noGrp="1"/>
          </p:cNvGraphicFramePr>
          <p:nvPr/>
        </p:nvGraphicFramePr>
        <p:xfrm>
          <a:off x="0" y="3214688"/>
          <a:ext cx="8929688" cy="3641728"/>
        </p:xfrm>
        <a:graphic>
          <a:graphicData uri="http://schemas.openxmlformats.org/drawingml/2006/table">
            <a:tbl>
              <a:tblPr/>
              <a:tblGrid>
                <a:gridCol w="7718425"/>
                <a:gridCol w="1211263"/>
              </a:tblGrid>
              <a:tr h="377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Баллы</a:t>
                      </a:r>
                      <a:endParaRPr kumimoji="0" lang="ru-RU" sz="900" b="1" i="0" u="none" strike="noStrike" cap="none" normalizeH="0" baseline="0" smtClean="0">
                        <a:ln>
                          <a:noFill/>
                        </a:ln>
                        <a:solidFill>
                          <a:schemeClr val="tx1"/>
                        </a:solidFill>
                        <a:effectLst/>
                        <a:latin typeface="Times New Roman" pitchFamily="18" charset="0"/>
                      </a:endParaRP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933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 ответе могут быть указаны следующие позиции:</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 современной РФ</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имеется значительное количество политических партий и движений (например, СПС, «Яблоко», ЛДПР, КПРФ и мн. др.);</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половина депутатов Государственной Думы избирается по спискам политических партий, образуя впоследствии парламентские фракции;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периодически проходят встречи Президента РФ и членов Правительства РФ с лидерами политических партий и движений, парламентских фракций, т.е. налицо влияние политических партий и движений на принятие властных решений и определение направлений политического развития страны.</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Возможны иные правильные позиции.</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На трех примерах показано наличие многопартийности политической системы в РФ.</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На двух примерах показано наличие многопартийности политической системы в РФ.</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На одном примере показано наличие многопартийности политической системы в РФ. </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1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p>
                  </a:txBody>
                  <a:tcPr marL="63280" marR="632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35" name="Rectangle 2"/>
          <p:cNvSpPr>
            <a:spLocks noChangeArrowheads="1"/>
          </p:cNvSpPr>
          <p:nvPr/>
        </p:nvSpPr>
        <p:spPr bwMode="auto">
          <a:xfrm>
            <a:off x="0" y="3000375"/>
            <a:ext cx="9144000" cy="384175"/>
          </a:xfrm>
          <a:prstGeom prst="rect">
            <a:avLst/>
          </a:prstGeom>
          <a:solidFill>
            <a:srgbClr val="FFFF00"/>
          </a:solidFill>
          <a:ln w="9525">
            <a:solidFill>
              <a:srgbClr val="FF0000"/>
            </a:solidFill>
            <a:miter lim="800000"/>
            <a:headEnd/>
            <a:tailEnd/>
          </a:ln>
        </p:spPr>
        <p:txBody>
          <a:bodyPr tIns="152352" bIns="76176" anchor="ctr">
            <a:spAutoFit/>
          </a:bodyPr>
          <a:lstStyle/>
          <a:p>
            <a:pPr algn="ctr">
              <a:tabLst>
                <a:tab pos="457200" algn="l"/>
              </a:tabLst>
            </a:pPr>
            <a:r>
              <a:rPr lang="ru-RU" sz="1000" dirty="0">
                <a:cs typeface="Times New Roman" pitchFamily="18" charset="0"/>
              </a:rPr>
              <a:t>Покажите на трех примерах наличие многопартийной политической системы в современной России.</a:t>
            </a:r>
            <a:endParaRPr lang="ru-RU" sz="1000" dirty="0"/>
          </a:p>
        </p:txBody>
      </p:sp>
      <p:sp>
        <p:nvSpPr>
          <p:cNvPr id="7" name="Прямоугольник 6"/>
          <p:cNvSpPr/>
          <p:nvPr/>
        </p:nvSpPr>
        <p:spPr>
          <a:xfrm>
            <a:off x="3646105" y="3244334"/>
            <a:ext cx="1851789" cy="369332"/>
          </a:xfrm>
          <a:prstGeom prst="rect">
            <a:avLst/>
          </a:prstGeom>
        </p:spPr>
        <p:txBody>
          <a:bodyPr wrap="none">
            <a:spAutoFit/>
          </a:bodyPr>
          <a:lstStyle/>
          <a:p>
            <a:r>
              <a:rPr lang="en-US" dirty="0" smtClean="0"/>
              <a:t>http://ege.do.am</a:t>
            </a:r>
            <a:endParaRPr lang="ru-RU" dirty="0"/>
          </a:p>
        </p:txBody>
      </p:sp>
      <p:sp>
        <p:nvSpPr>
          <p:cNvPr id="8" name="Прямоугольник 7"/>
          <p:cNvSpPr/>
          <p:nvPr/>
        </p:nvSpPr>
        <p:spPr>
          <a:xfrm>
            <a:off x="4071934" y="1000108"/>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357188"/>
          <a:ext cx="9144000" cy="3459480"/>
        </p:xfrm>
        <a:graphic>
          <a:graphicData uri="http://schemas.openxmlformats.org/drawingml/2006/table">
            <a:tbl>
              <a:tblPr/>
              <a:tblGrid>
                <a:gridCol w="7904163"/>
                <a:gridCol w="1239837"/>
              </a:tblGrid>
              <a:tr h="301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Баллы</a:t>
                      </a:r>
                      <a:endParaRPr kumimoji="0" lang="ru-RU" sz="1000" b="1"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02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Ответ должен содержать следующие позиции: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утверждения о том, что имело место правонарушение;</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три признака, например:</a:t>
                      </a:r>
                    </a:p>
                    <a:p>
                      <a:pPr marL="742950" marR="0" lvl="1" indent="-28575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было совершено действие (старшеклассник взял диск); </a:t>
                      </a:r>
                    </a:p>
                    <a:p>
                      <a:pPr marL="742950" marR="0" lvl="1" indent="-28575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действие причинило ущерб, т.е. вред другому человеку</a:t>
                      </a:r>
                    </a:p>
                    <a:p>
                      <a:pPr marL="742950" marR="0" lvl="1" indent="-28575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были нарушены нормы права (диск был взят без разрешения владельца, то есть в данном случае нарушено право собственности);</a:t>
                      </a:r>
                    </a:p>
                    <a:p>
                      <a:pPr marL="742950" marR="0" lvl="1" indent="-28575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подобные деяния запрещены законом, за их совершение предусматриваются санкции; </a:t>
                      </a:r>
                    </a:p>
                    <a:p>
                      <a:pPr marL="742950" marR="0" lvl="1" indent="-285750" algn="just" defTabSz="914400" rtl="0" eaLnBrk="1" fontAlgn="base" latinLnBrk="0" hangingPunct="1">
                        <a:lnSpc>
                          <a:spcPct val="100000"/>
                        </a:lnSpc>
                        <a:spcBef>
                          <a:spcPct val="0"/>
                        </a:spcBef>
                        <a:spcAft>
                          <a:spcPts val="600"/>
                        </a:spcAft>
                        <a:buClrTx/>
                        <a:buSzTx/>
                        <a:buFont typeface="Symbol" pitchFamily="18" charset="2"/>
                        <a:buChar char=""/>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подобные действия могут быть квалифицированы судом как воровство.</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Приведены правильное утверждение и три признака.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Приведены правильное утверждение и два признака.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Приведены правильное утверждение и один признак.</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Ответ неверный.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59" name="Rectangle 1"/>
          <p:cNvSpPr>
            <a:spLocks noChangeArrowheads="1"/>
          </p:cNvSpPr>
          <p:nvPr/>
        </p:nvSpPr>
        <p:spPr bwMode="auto">
          <a:xfrm>
            <a:off x="0" y="0"/>
            <a:ext cx="9144000" cy="538163"/>
          </a:xfrm>
          <a:prstGeom prst="rect">
            <a:avLst/>
          </a:prstGeom>
          <a:solidFill>
            <a:srgbClr val="FFFF00"/>
          </a:solidFill>
          <a:ln w="9525">
            <a:solidFill>
              <a:srgbClr val="FF0000"/>
            </a:solidFill>
            <a:miter lim="800000"/>
            <a:headEnd/>
            <a:tailEnd/>
          </a:ln>
        </p:spPr>
        <p:txBody>
          <a:bodyPr tIns="152352" bIns="76176" anchor="ctr">
            <a:spAutoFit/>
          </a:bodyPr>
          <a:lstStyle/>
          <a:p>
            <a:pPr>
              <a:tabLst>
                <a:tab pos="914400" algn="l"/>
              </a:tabLst>
            </a:pPr>
            <a:r>
              <a:rPr lang="ru-RU" sz="1000">
                <a:cs typeface="Times New Roman" pitchFamily="18" charset="0"/>
              </a:rPr>
              <a:t>Старшеклассник без разрешения забрал из открытого портфеля одноклассника компакт-диск и присвоил его себе. </a:t>
            </a:r>
          </a:p>
          <a:p>
            <a:pPr>
              <a:tabLst>
                <a:tab pos="914400" algn="l"/>
              </a:tabLst>
            </a:pPr>
            <a:r>
              <a:rPr lang="ru-RU" sz="1000">
                <a:cs typeface="Times New Roman" pitchFamily="18" charset="0"/>
              </a:rPr>
              <a:t>Являются ли его действия правонарушением? Укажите три признака, по которым вы это определили.</a:t>
            </a:r>
            <a:endParaRPr lang="ru-RU" sz="1000"/>
          </a:p>
        </p:txBody>
      </p:sp>
      <p:sp>
        <p:nvSpPr>
          <p:cNvPr id="18460" name="Rectangle 1"/>
          <p:cNvSpPr>
            <a:spLocks noChangeArrowheads="1"/>
          </p:cNvSpPr>
          <p:nvPr/>
        </p:nvSpPr>
        <p:spPr bwMode="auto">
          <a:xfrm>
            <a:off x="0" y="3857625"/>
            <a:ext cx="9144000" cy="415925"/>
          </a:xfrm>
          <a:prstGeom prst="rect">
            <a:avLst/>
          </a:prstGeom>
          <a:solidFill>
            <a:srgbClr val="FFFF00"/>
          </a:solidFill>
          <a:ln w="9525">
            <a:solidFill>
              <a:srgbClr val="FF0000"/>
            </a:solidFill>
            <a:miter lim="800000"/>
            <a:headEnd/>
            <a:tailEnd/>
          </a:ln>
        </p:spPr>
        <p:txBody>
          <a:bodyPr tIns="152352" bIns="76176" anchor="ctr">
            <a:spAutoFit/>
          </a:bodyPr>
          <a:lstStyle/>
          <a:p>
            <a:pPr>
              <a:tabLst>
                <a:tab pos="685800" algn="l"/>
              </a:tabLst>
            </a:pPr>
            <a:r>
              <a:rPr lang="ru-RU" sz="1200">
                <a:cs typeface="Times New Roman" pitchFamily="18" charset="0"/>
              </a:rPr>
              <a:t>Какие глобальные проблемы современного общества выделены автором текста? Укажите две проблемы.</a:t>
            </a:r>
            <a:endParaRPr lang="ru-RU"/>
          </a:p>
        </p:txBody>
      </p:sp>
      <p:graphicFrame>
        <p:nvGraphicFramePr>
          <p:cNvPr id="7" name="Таблица 6"/>
          <p:cNvGraphicFramePr>
            <a:graphicFrameLocks noGrp="1"/>
          </p:cNvGraphicFramePr>
          <p:nvPr/>
        </p:nvGraphicFramePr>
        <p:xfrm>
          <a:off x="0" y="4286250"/>
          <a:ext cx="9144000" cy="2379980"/>
        </p:xfrm>
        <a:graphic>
          <a:graphicData uri="http://schemas.openxmlformats.org/drawingml/2006/table">
            <a:tbl>
              <a:tblPr/>
              <a:tblGrid>
                <a:gridCol w="7904163"/>
                <a:gridCol w="1239837"/>
              </a:tblGrid>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Баллы</a:t>
                      </a:r>
                      <a:endParaRPr kumimoji="0" lang="ru-RU" sz="1000" b="1"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2700">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ответе могут быть указаны проблемы:</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ограниченность ресурсов;</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возрастание разрыва между сверхразвитыми и слаборазвитыми странами (проблема «Севера» и «Юга»);</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демографическая проблема;</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негативные последствия НТР.</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Правильно указаны две проблемы.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Правильно указана одна проблема.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Прямоугольник 5"/>
          <p:cNvSpPr/>
          <p:nvPr/>
        </p:nvSpPr>
        <p:spPr>
          <a:xfrm>
            <a:off x="4637685" y="1186934"/>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0"/>
          <a:ext cx="9144000" cy="2815908"/>
        </p:xfrm>
        <a:graphic>
          <a:graphicData uri="http://schemas.openxmlformats.org/drawingml/2006/table">
            <a:tbl>
              <a:tblPr/>
              <a:tblGrid>
                <a:gridCol w="7904163"/>
                <a:gridCol w="1239837"/>
              </a:tblGrid>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Баллы</a:t>
                      </a:r>
                      <a:endParaRPr kumimoji="0" lang="ru-RU" sz="1000" b="1"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473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 ответе должна быть</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 выписана фраза «А Земля, как бы ни была она щедра, все же не в состоянии разместить непрерывно растущее население и удовлетворить все новые и новые его потребности, желания и прихоти»;</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 указана суть основной экономической проблемы, например: «Ресурсы в экономике ограничены, а потребности людей безграничны».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Правильно выписана фраза и указана суть основной экономической проблемы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53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Правильно выписана фраза без указания сути основной экономической проблемы</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ИЛИ указана суть основной экономической проблемы, но не выписана нужная фраза  текста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04" name="Rectangle 2"/>
          <p:cNvSpPr>
            <a:spLocks noChangeArrowheads="1"/>
          </p:cNvSpPr>
          <p:nvPr/>
        </p:nvSpPr>
        <p:spPr bwMode="auto">
          <a:xfrm>
            <a:off x="0" y="0"/>
            <a:ext cx="9144000" cy="415925"/>
          </a:xfrm>
          <a:prstGeom prst="rect">
            <a:avLst/>
          </a:prstGeom>
          <a:solidFill>
            <a:srgbClr val="FFFF00"/>
          </a:solidFill>
          <a:ln w="9525">
            <a:solidFill>
              <a:srgbClr val="FF0000"/>
            </a:solidFill>
            <a:miter lim="800000"/>
            <a:headEnd/>
            <a:tailEnd/>
          </a:ln>
        </p:spPr>
        <p:txBody>
          <a:bodyPr tIns="152352" bIns="76176" anchor="ctr">
            <a:spAutoFit/>
          </a:bodyPr>
          <a:lstStyle/>
          <a:p>
            <a:r>
              <a:rPr lang="ru-RU" sz="1200">
                <a:cs typeface="Times New Roman" pitchFamily="18" charset="0"/>
              </a:rPr>
              <a:t>Выпишите из текста фразу, которая отражает основную экономическую проблему общества. В чем суть этой проблемы? </a:t>
            </a:r>
            <a:endParaRPr lang="ru-RU"/>
          </a:p>
        </p:txBody>
      </p:sp>
      <p:graphicFrame>
        <p:nvGraphicFramePr>
          <p:cNvPr id="7" name="Таблица 6"/>
          <p:cNvGraphicFramePr>
            <a:graphicFrameLocks noGrp="1"/>
          </p:cNvGraphicFramePr>
          <p:nvPr/>
        </p:nvGraphicFramePr>
        <p:xfrm>
          <a:off x="0" y="3398838"/>
          <a:ext cx="9144000" cy="3459480"/>
        </p:xfrm>
        <a:graphic>
          <a:graphicData uri="http://schemas.openxmlformats.org/drawingml/2006/table">
            <a:tbl>
              <a:tblPr/>
              <a:tblGrid>
                <a:gridCol w="7904163"/>
                <a:gridCol w="1239837"/>
              </a:tblGrid>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Баллы</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836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Могут быть сделаны предположения, например:</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современная наука вооружила человека средствами для глобальной преобразовательной деятельности;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благодаря НТР, человек в состоянии создавать сверхмощные средства, имеющие не только созидательную, но и разрушительную силу;</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 результате НТР значительно расширились возможности удовлетворения потребностей людей;</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почувствовав «вкус» к тому уровню жизни, который обеспечила НТР, люди продолжают увеличивать свои запросы;</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многие из запросов, порожденных НТР, являются чрезмерными;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люди не всегда задумываются над тем, какие запросы и потребности являются чрезмерными;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бесконтрольное удовлетворение потребностей может причинять ущерб окружающей среде и самому человеку.</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Возможны иные правильные позиции.</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Приведены три предположения.</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Приведены два предположения.</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Приведено одно предположение.</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1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p>
                  </a:txBody>
                  <a:tcPr marL="60158" marR="601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31" name="Rectangle 1"/>
          <p:cNvSpPr>
            <a:spLocks noChangeArrowheads="1"/>
          </p:cNvSpPr>
          <p:nvPr/>
        </p:nvSpPr>
        <p:spPr bwMode="auto">
          <a:xfrm>
            <a:off x="0" y="2928938"/>
            <a:ext cx="9144000" cy="646112"/>
          </a:xfrm>
          <a:prstGeom prst="rect">
            <a:avLst/>
          </a:prstGeom>
          <a:solidFill>
            <a:srgbClr val="FFFF00"/>
          </a:solidFill>
          <a:ln w="9525">
            <a:solidFill>
              <a:srgbClr val="FF0000"/>
            </a:solidFill>
            <a:miter lim="800000"/>
            <a:headEnd/>
            <a:tailEnd/>
          </a:ln>
        </p:spPr>
        <p:txBody>
          <a:bodyPr anchor="ctr">
            <a:spAutoFit/>
          </a:bodyPr>
          <a:lstStyle/>
          <a:p>
            <a:pPr algn="just">
              <a:tabLst>
                <a:tab pos="457200" algn="l"/>
              </a:tabLst>
            </a:pPr>
            <a:r>
              <a:rPr lang="ru-RU" sz="1200">
                <a:cs typeface="Times New Roman" pitchFamily="18" charset="0"/>
              </a:rPr>
              <a:t>Что имеет в виду автор, утверждая: «Наделив нас невиданной дотоле силой и привив вкус к такому уровню жизни, о </a:t>
            </a:r>
          </a:p>
          <a:p>
            <a:pPr algn="just">
              <a:tabLst>
                <a:tab pos="457200" algn="l"/>
              </a:tabLst>
            </a:pPr>
            <a:r>
              <a:rPr lang="ru-RU" sz="1200">
                <a:cs typeface="Times New Roman" pitchFamily="18" charset="0"/>
              </a:rPr>
              <a:t>котором мы даже не помышляли, НТР не дает нам порой мудрости, чтобы держать под контролем наши возможности и </a:t>
            </a:r>
          </a:p>
          <a:p>
            <a:pPr algn="just">
              <a:tabLst>
                <a:tab pos="457200" algn="l"/>
              </a:tabLst>
            </a:pPr>
            <a:r>
              <a:rPr lang="ru-RU" sz="1200">
                <a:cs typeface="Times New Roman" pitchFamily="18" charset="0"/>
              </a:rPr>
              <a:t>запросы»? Сделайте три предположения.</a:t>
            </a:r>
            <a:endParaRPr lang="ru-RU"/>
          </a:p>
        </p:txBody>
      </p:sp>
      <p:sp>
        <p:nvSpPr>
          <p:cNvPr id="6" name="Прямоугольник 5"/>
          <p:cNvSpPr/>
          <p:nvPr/>
        </p:nvSpPr>
        <p:spPr>
          <a:xfrm>
            <a:off x="4929190" y="6143644"/>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500063"/>
          <a:ext cx="9144000" cy="6357938"/>
        </p:xfrm>
        <a:graphic>
          <a:graphicData uri="http://schemas.openxmlformats.org/drawingml/2006/table">
            <a:tbl>
              <a:tblPr/>
              <a:tblGrid>
                <a:gridCol w="7904163"/>
                <a:gridCol w="1239837"/>
              </a:tblGrid>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rPr>
                        <a:t>Баллы</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546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 Дан отрицательный ответ и приведены аргументы, интерпретирующие устойчивые факторы отставания «слаборазвитых» стран от развитых, например:</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ситуация неконтролируемой рождаемости в условиях крайней ограниченности ресурсов и неблагоприятных условий жизни;</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малая доля участия в мировом разделении труда;</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традиционно сложившееся, устойчивое место в мировом разделении труда;</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рост военных и иных расходов развитых стран, препятствующий перераспределению средств в пользу «слаборазвитых» стран.</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 Дан положительный ответ и приведены аргументы, отражающие возможности преодоления отсталости «слаборазвитых» стран, например:</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 растет участие «слаборазвитых» стран в мировом разделении труда;</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 в ряде «слаборазвитых» стран повышается эффективность сельскохозяйственного и промышленного производства;  </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 предпринимаются меры по развитию системы образования и здравоохранения в ряде «слаборазвитых» стран и т.п.</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Могут быть приведены и иные имеющие основание аргументы</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 ответ и приведены два имеющих основания аргумента</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 ответ и приведен один имеющий основание аргумент</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Дан ответ, аргументы не приведены</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Ответ неправильный</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a:t>
                      </a:r>
                    </a:p>
                  </a:txBody>
                  <a:tcPr marL="53009" marR="530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55" name="Rectangle 2"/>
          <p:cNvSpPr>
            <a:spLocks noChangeArrowheads="1"/>
          </p:cNvSpPr>
          <p:nvPr/>
        </p:nvSpPr>
        <p:spPr bwMode="auto">
          <a:xfrm>
            <a:off x="0" y="0"/>
            <a:ext cx="9144000" cy="876300"/>
          </a:xfrm>
          <a:prstGeom prst="rect">
            <a:avLst/>
          </a:prstGeom>
          <a:solidFill>
            <a:srgbClr val="FFFF00"/>
          </a:solidFill>
          <a:ln w="9525">
            <a:solidFill>
              <a:srgbClr val="FF0000"/>
            </a:solidFill>
            <a:miter lim="800000"/>
            <a:headEnd/>
            <a:tailEnd/>
          </a:ln>
        </p:spPr>
        <p:txBody>
          <a:bodyPr tIns="152352" bIns="76176" anchor="ctr">
            <a:spAutoFit/>
          </a:bodyPr>
          <a:lstStyle/>
          <a:p>
            <a:pPr algn="just">
              <a:tabLst>
                <a:tab pos="457200" algn="l"/>
              </a:tabLst>
            </a:pPr>
            <a:r>
              <a:rPr lang="ru-RU" sz="1400">
                <a:cs typeface="Times New Roman" pitchFamily="18" charset="0"/>
              </a:rPr>
              <a:t>Возможно ли, на ваш взгляд, преодоление контраста между «сверхразвитыми» и «слаборазвитыми» странами? </a:t>
            </a:r>
          </a:p>
          <a:p>
            <a:pPr algn="just">
              <a:tabLst>
                <a:tab pos="457200" algn="l"/>
              </a:tabLst>
            </a:pPr>
            <a:r>
              <a:rPr lang="ru-RU" sz="1400">
                <a:cs typeface="Times New Roman" pitchFamily="18" charset="0"/>
              </a:rPr>
              <a:t>Приведите два аргумента в подтверждение своей позиции.</a:t>
            </a:r>
            <a:endParaRPr lang="ru-RU" sz="1400"/>
          </a:p>
        </p:txBody>
      </p:sp>
      <p:sp>
        <p:nvSpPr>
          <p:cNvPr id="5" name="Прямоугольник 4"/>
          <p:cNvSpPr/>
          <p:nvPr/>
        </p:nvSpPr>
        <p:spPr>
          <a:xfrm>
            <a:off x="4929190" y="5357826"/>
            <a:ext cx="1915909" cy="369332"/>
          </a:xfrm>
          <a:prstGeom prst="rect">
            <a:avLst/>
          </a:prstGeom>
        </p:spPr>
        <p:txBody>
          <a:bodyPr wrap="none">
            <a:spAutoFit/>
          </a:bodyPr>
          <a:lstStyle/>
          <a:p>
            <a:r>
              <a:rPr lang="en-US" dirty="0" smtClean="0">
                <a:hlinkClick r:id="rId3"/>
              </a:rPr>
              <a:t>http</a:t>
            </a:r>
            <a:r>
              <a:rPr lang="en-US" dirty="0" smtClean="0">
                <a:hlinkClick r:id="rId3"/>
              </a:rPr>
              <a:t>://ege.do.am</a:t>
            </a:r>
            <a:r>
              <a:rPr lang="en-US" dirty="0" smtClean="0"/>
              <a:t>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0" y="0"/>
          <a:ext cx="9144000" cy="6952616"/>
        </p:xfrm>
        <a:graphic>
          <a:graphicData uri="http://schemas.openxmlformats.org/drawingml/2006/table">
            <a:tbl>
              <a:tblPr/>
              <a:tblGrid>
                <a:gridCol w="7550150"/>
                <a:gridCol w="1593850"/>
              </a:tblGrid>
              <a:tr h="301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Содержание верного ответа и указания по оцениванию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(допускаются иные формулировки ответа, не искажающие его смысла)</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Баллы</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3700">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При оценивании ответа необходимо выделить следующие элементы:</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Представление собственной точки зрения (позиции, отношения) при раскрытии проблемы.</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Раскрытие проблемы на теоретическом уровне (в связях и с обоснованиями) или на бытовом уровне, с корректным использованием или без использования обществоведческих понятий в контексте ответа.</a:t>
                      </a:r>
                    </a:p>
                    <a:p>
                      <a:pPr marL="0" marR="0" lvl="0" indent="0" algn="just" defTabSz="914400" rtl="0" eaLnBrk="1" fontAlgn="base" latinLnBrk="0" hangingPunct="1">
                        <a:lnSpc>
                          <a:spcPct val="100000"/>
                        </a:lnSpc>
                        <a:spcBef>
                          <a:spcPct val="0"/>
                        </a:spcBef>
                        <a:spcAft>
                          <a:spcPts val="600"/>
                        </a:spcAft>
                        <a:buClrTx/>
                        <a:buSzTx/>
                        <a:buFont typeface="Calibri" pitchFamily="34" charset="0"/>
                        <a:buAutoNum type="arabicParenR"/>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Аргументация своей позиции с опорой на факты общественной жизни или собственный опыт.</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41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на теоретическом уровне, в связях и с обоснованиями, с корректным использованием обществоведческих терминов и понятий в контексте ответа.</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4</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41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с корректным использованием обществоведческих терминов и понятий в контексте ответа (теоретические связи и обоснования не присутствуют или явно не прослеживаются).</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точка зрения (позиция, отношение) при раскрытии проблемы.</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Проблема раскрыта при формальном использовании обществоведческих терминов.</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Дана аргументация своего мнения с опорой на факты общественной жизни или личный социальный опыт.</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Представлена собственная позиция по поднятой проблеме на бытовом уровне без аргументации.</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0738">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Проблема не раскрыта.</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ИЛИ</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Дана информация (факты общественной жизни или личного опыта) </a:t>
                      </a: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не в контексте задания.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0</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813">
                <a:tc>
                  <a:txBody>
                    <a:bodyPr/>
                    <a:lstStyle/>
                    <a:p>
                      <a:pPr marL="0" marR="0" lvl="0" indent="0" algn="r" defTabSz="914400" rtl="0" eaLnBrk="1" fontAlgn="base" latinLnBrk="0" hangingPunct="1">
                        <a:lnSpc>
                          <a:spcPct val="100000"/>
                        </a:lnSpc>
                        <a:spcBef>
                          <a:spcPct val="0"/>
                        </a:spcBef>
                        <a:spcAft>
                          <a:spcPts val="600"/>
                        </a:spcAft>
                        <a:buClrTx/>
                        <a:buSzTx/>
                        <a:buFontTx/>
                        <a:buNone/>
                        <a:tabLst/>
                      </a:pPr>
                      <a:r>
                        <a:rPr kumimoji="0" lang="ru-RU" sz="1200" b="0" i="1" u="none" strike="noStrike" cap="none" normalizeH="0" baseline="0" smtClean="0">
                          <a:ln>
                            <a:noFill/>
                          </a:ln>
                          <a:solidFill>
                            <a:schemeClr val="tx1"/>
                          </a:solidFill>
                          <a:effectLst/>
                          <a:latin typeface="Times New Roman" pitchFamily="18" charset="0"/>
                          <a:cs typeface="Times New Roman" pitchFamily="18" charset="0"/>
                        </a:rPr>
                        <a:t>Максимальный балл</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4</a:t>
                      </a:r>
                    </a:p>
                  </a:txBody>
                  <a:tcPr marL="35789" marR="357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Прямоугольник 2"/>
          <p:cNvSpPr/>
          <p:nvPr/>
        </p:nvSpPr>
        <p:spPr>
          <a:xfrm>
            <a:off x="5643570" y="6215082"/>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571500"/>
            <a:ext cx="6929438" cy="830263"/>
          </a:xfrm>
          <a:prstGeom prst="rect">
            <a:avLst/>
          </a:prstGeom>
          <a:noFill/>
          <a:ln w="9525">
            <a:noFill/>
            <a:miter lim="800000"/>
            <a:headEnd/>
            <a:tailEnd/>
          </a:ln>
        </p:spPr>
        <p:txBody>
          <a:bodyPr>
            <a:spAutoFit/>
          </a:bodyPr>
          <a:lstStyle/>
          <a:p>
            <a:pPr algn="ctr"/>
            <a:r>
              <a:rPr lang="ru-RU" sz="4800">
                <a:latin typeface="Times New Roman" pitchFamily="18" charset="0"/>
                <a:cs typeface="Times New Roman" pitchFamily="18" charset="0"/>
              </a:rPr>
              <a:t>Задание №2</a:t>
            </a:r>
          </a:p>
        </p:txBody>
      </p:sp>
      <p:sp>
        <p:nvSpPr>
          <p:cNvPr id="3" name="TextBox 2"/>
          <p:cNvSpPr txBox="1">
            <a:spLocks noChangeArrowheads="1"/>
          </p:cNvSpPr>
          <p:nvPr/>
        </p:nvSpPr>
        <p:spPr bwMode="auto">
          <a:xfrm>
            <a:off x="642938" y="2428875"/>
            <a:ext cx="8286750" cy="3478213"/>
          </a:xfrm>
          <a:prstGeom prst="rect">
            <a:avLst/>
          </a:prstGeom>
          <a:noFill/>
          <a:ln w="9525">
            <a:noFill/>
            <a:miter lim="800000"/>
            <a:headEnd/>
            <a:tailEnd/>
          </a:ln>
        </p:spPr>
        <p:txBody>
          <a:bodyPr>
            <a:spAutoFit/>
          </a:bodyPr>
          <a:lstStyle/>
          <a:p>
            <a:pPr marL="742950" indent="-742950">
              <a:buFont typeface="Calibri" pitchFamily="34" charset="0"/>
              <a:buAutoNum type="arabicPeriod"/>
            </a:pPr>
            <a:r>
              <a:rPr lang="ru-RU" sz="4000">
                <a:latin typeface="Times New Roman" pitchFamily="18" charset="0"/>
                <a:cs typeface="Times New Roman" pitchFamily="18" charset="0"/>
              </a:rPr>
              <a:t>Выполнить письменно.</a:t>
            </a:r>
          </a:p>
          <a:p>
            <a:pPr marL="742950" indent="-742950">
              <a:buFont typeface="Calibri" pitchFamily="34" charset="0"/>
              <a:buAutoNum type="arabicPeriod"/>
            </a:pPr>
            <a:endParaRPr lang="ru-RU" sz="4000">
              <a:latin typeface="Times New Roman" pitchFamily="18" charset="0"/>
              <a:cs typeface="Times New Roman" pitchFamily="18" charset="0"/>
            </a:endParaRPr>
          </a:p>
          <a:p>
            <a:pPr marL="742950" indent="-742950">
              <a:buFont typeface="Calibri" pitchFamily="34" charset="0"/>
              <a:buAutoNum type="arabicPeriod"/>
            </a:pPr>
            <a:r>
              <a:rPr lang="ru-RU" sz="4000">
                <a:latin typeface="Times New Roman" pitchFamily="18" charset="0"/>
                <a:cs typeface="Times New Roman" pitchFamily="18" charset="0"/>
              </a:rPr>
              <a:t>По возможности оформить презентацией с обоснованием своей точки зрения. </a:t>
            </a:r>
            <a:r>
              <a:rPr lang="ru-RU" sz="2000">
                <a:latin typeface="Times New Roman" pitchFamily="18" charset="0"/>
                <a:cs typeface="Times New Roman" pitchFamily="18" charset="0"/>
              </a:rPr>
              <a:t>(текстом, схемами, иллюстрациями)</a:t>
            </a:r>
          </a:p>
        </p:txBody>
      </p:sp>
      <p:sp>
        <p:nvSpPr>
          <p:cNvPr id="4" name="Овал 3"/>
          <p:cNvSpPr/>
          <p:nvPr/>
        </p:nvSpPr>
        <p:spPr>
          <a:xfrm>
            <a:off x="7072313" y="285750"/>
            <a:ext cx="1714500" cy="142875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9600" dirty="0"/>
              <a:t>?</a:t>
            </a:r>
          </a:p>
        </p:txBody>
      </p:sp>
      <p:sp>
        <p:nvSpPr>
          <p:cNvPr id="5" name="Прямоугольник 4"/>
          <p:cNvSpPr/>
          <p:nvPr/>
        </p:nvSpPr>
        <p:spPr>
          <a:xfrm>
            <a:off x="2071670" y="1714488"/>
            <a:ext cx="1928826" cy="369332"/>
          </a:xfrm>
          <a:prstGeom prst="rect">
            <a:avLst/>
          </a:prstGeom>
        </p:spPr>
        <p:txBody>
          <a:bodyPr wrap="squar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3000" fill="hold" grpId="1" nodeType="clickEffect">
                                  <p:stCondLst>
                                    <p:cond delay="0"/>
                                  </p:stCondLst>
                                  <p:childTnLst>
                                    <p:animClr clrSpc="rgb" dir="cw">
                                      <p:cBhvr override="childStyle">
                                        <p:cTn id="13" dur="250" autoRev="1" fill="hold"/>
                                        <p:tgtEl>
                                          <p:spTgt spid="4"/>
                                        </p:tgtEl>
                                        <p:attrNameLst>
                                          <p:attrName>style.color</p:attrName>
                                        </p:attrNameLst>
                                      </p:cBhvr>
                                      <p:to>
                                        <a:schemeClr val="bg1"/>
                                      </p:to>
                                    </p:animClr>
                                    <p:animClr clrSpc="rgb" dir="cw">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0" fill="hold"/>
                                        <p:tgtEl>
                                          <p:spTgt spid="3"/>
                                        </p:tgtEl>
                                        <p:attrNameLst>
                                          <p:attrName>ppt_x</p:attrName>
                                        </p:attrNameLst>
                                      </p:cBhvr>
                                      <p:tavLst>
                                        <p:tav tm="0">
                                          <p:val>
                                            <p:strVal val="#ppt_x"/>
                                          </p:val>
                                        </p:tav>
                                        <p:tav tm="100000">
                                          <p:val>
                                            <p:strVal val="#ppt_x"/>
                                          </p:val>
                                        </p:tav>
                                      </p:tavLst>
                                    </p:anim>
                                    <p:anim calcmode="lin" valueType="num">
                                      <p:cBhvr additive="base">
                                        <p:cTn id="29"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357188" y="0"/>
            <a:ext cx="8501062" cy="6707188"/>
          </a:xfrm>
          <a:prstGeom prst="rect">
            <a:avLst/>
          </a:prstGeom>
          <a:noFill/>
          <a:ln w="9525">
            <a:noFill/>
            <a:miter lim="800000"/>
            <a:headEnd/>
            <a:tailEnd/>
          </a:ln>
        </p:spPr>
        <p:txBody>
          <a:bodyPr anchor="ctr">
            <a:spAutoFit/>
          </a:bodyPr>
          <a:lstStyle/>
          <a:p>
            <a:pPr indent="457200" algn="just">
              <a:lnSpc>
                <a:spcPct val="150000"/>
              </a:lnSpc>
            </a:pPr>
            <a:r>
              <a:rPr lang="ru-RU" sz="1200" dirty="0">
                <a:latin typeface="Times New Roman" pitchFamily="18" charset="0"/>
                <a:cs typeface="Times New Roman" pitchFamily="18" charset="0"/>
              </a:rPr>
              <a:t>            Текст 1.    Гражданство в Древних Афинах</a:t>
            </a:r>
          </a:p>
          <a:p>
            <a:pPr indent="457200" algn="just" eaLnBrk="0" hangingPunct="0">
              <a:lnSpc>
                <a:spcPct val="150000"/>
              </a:lnSpc>
            </a:pPr>
            <a:r>
              <a:rPr lang="ru-RU" sz="1200" dirty="0">
                <a:latin typeface="Times New Roman" pitchFamily="18" charset="0"/>
                <a:cs typeface="Times New Roman" pitchFamily="18" charset="0"/>
              </a:rPr>
              <a:t>	Всей совокупностью прав и привилегий пользовались (по закону Перикла) только те лица (мужского пола), у которых отец и мать были природными и полноправными гражданами Афин.</a:t>
            </a:r>
          </a:p>
          <a:p>
            <a:pPr indent="457200" algn="just" eaLnBrk="0" hangingPunct="0">
              <a:lnSpc>
                <a:spcPct val="150000"/>
              </a:lnSpc>
            </a:pPr>
            <a:r>
              <a:rPr lang="ru-RU" sz="1200" dirty="0">
                <a:latin typeface="Times New Roman" pitchFamily="18" charset="0"/>
                <a:cs typeface="Times New Roman" pitchFamily="18" charset="0"/>
              </a:rPr>
              <a:t>	Гражданство приобреталось с 18-летнего возраста. Затем в течение двух лет юноша проходил военную службу. С 20 лет ему разрешалось участвовать в народном собрании. Формальное равенство полноправных граждан не исключало их фактического неравенства, определяемого неравенством имуществ. Положение отпущенных на волю рабов было близко к положению иностранцев. За ними признавалось человеческое достоинство. Иное дело, раб. Раб был только вещью, ее живым подобием. Его можно было продать и купить, отдать внаем. Он не мог иметь семью. Дети, прижитые им от связи с рабыней, были собственностью хозяина.</a:t>
            </a:r>
          </a:p>
          <a:p>
            <a:pPr indent="457200" algn="just" eaLnBrk="0" hangingPunct="0">
              <a:lnSpc>
                <a:spcPct val="150000"/>
              </a:lnSpc>
            </a:pPr>
            <a:r>
              <a:rPr lang="ru-RU" sz="1200" dirty="0">
                <a:latin typeface="Times New Roman" pitchFamily="18" charset="0"/>
                <a:cs typeface="Times New Roman" pitchFamily="18" charset="0"/>
              </a:rPr>
              <a:t>	Единственное, что закон запрещал хозяину, – убийство раба.</a:t>
            </a:r>
          </a:p>
          <a:p>
            <a:pPr indent="457200" algn="just" eaLnBrk="0" hangingPunct="0">
              <a:lnSpc>
                <a:spcPct val="150000"/>
              </a:lnSpc>
            </a:pPr>
            <a:r>
              <a:rPr lang="ru-RU" sz="1200" dirty="0">
                <a:latin typeface="Times New Roman" pitchFamily="18" charset="0"/>
                <a:cs typeface="Times New Roman" pitchFamily="18" charset="0"/>
              </a:rPr>
              <a:t>	Особого упоминания заслуживает положение женщины в Афинах. Ни политических, ни гражданских  прав она не имела.</a:t>
            </a:r>
          </a:p>
          <a:p>
            <a:pPr indent="457200" algn="just" eaLnBrk="0" hangingPunct="0">
              <a:lnSpc>
                <a:spcPct val="150000"/>
              </a:lnSpc>
            </a:pPr>
            <a:r>
              <a:rPr lang="ru-RU" sz="1200" dirty="0">
                <a:latin typeface="Times New Roman" pitchFamily="18" charset="0"/>
                <a:cs typeface="Times New Roman" pitchFamily="18" charset="0"/>
              </a:rPr>
              <a:t>	Текст 2.    Гражданство в Древнем Риме</a:t>
            </a:r>
          </a:p>
          <a:p>
            <a:pPr indent="457200" algn="just" eaLnBrk="0" hangingPunct="0">
              <a:lnSpc>
                <a:spcPct val="150000"/>
              </a:lnSpc>
            </a:pPr>
            <a:r>
              <a:rPr lang="ru-RU" sz="1200" dirty="0">
                <a:latin typeface="Times New Roman" pitchFamily="18" charset="0"/>
                <a:cs typeface="Times New Roman" pitchFamily="18" charset="0"/>
              </a:rPr>
              <a:t>Римское гражданство приобреталось рождением от полноправных отца и матери. По достижении совершеннолетия римский юноша становился политически равноправным.</a:t>
            </a:r>
          </a:p>
          <a:p>
            <a:pPr indent="457200" algn="just" eaLnBrk="0" hangingPunct="0">
              <a:lnSpc>
                <a:spcPct val="150000"/>
              </a:lnSpc>
            </a:pPr>
            <a:r>
              <a:rPr lang="ru-RU" sz="1200" dirty="0">
                <a:latin typeface="Times New Roman" pitchFamily="18" charset="0"/>
                <a:cs typeface="Times New Roman" pitchFamily="18" charset="0"/>
              </a:rPr>
              <a:t>	Римское гражданство утрачивалось с продажей в рабство за долги или преступления, а также вследствие ссылки или изгнания.</a:t>
            </a:r>
          </a:p>
          <a:p>
            <a:pPr indent="457200" algn="just" eaLnBrk="0" hangingPunct="0">
              <a:lnSpc>
                <a:spcPct val="150000"/>
              </a:lnSpc>
            </a:pPr>
            <a:r>
              <a:rPr lang="ru-RU" sz="1200" dirty="0">
                <a:latin typeface="Times New Roman" pitchFamily="18" charset="0"/>
                <a:cs typeface="Times New Roman" pitchFamily="18" charset="0"/>
              </a:rPr>
              <a:t>	Политическое полноправие не означало еще полноправия «гражданского», то есть права распоряжаться имуществом. Пока был жив отец – и сын, по традиции, находился под его властью (то есть в составе семьи отца), никаких сделок с вещами и деньгами он не мог совершать, если на это не имелось прямого уполномочия отца. Как политическое, так и гражданское полноправие были достоянием мужчин. Это, конечно, не означает совершенного отстранения женщин от участия в делах семьи и общества. Влияние женщины было косвенным, но довольно значительным. Воспитанием детей, положением хозяйки дома, родственными связями, своим умом, обаянием, наконец, своим героизмом римская женщина не раз оказывала решающее влияние на судьбу родного города.</a:t>
            </a:r>
          </a:p>
        </p:txBody>
      </p:sp>
      <p:sp>
        <p:nvSpPr>
          <p:cNvPr id="3" name="Прямоугольник 2"/>
          <p:cNvSpPr/>
          <p:nvPr/>
        </p:nvSpPr>
        <p:spPr>
          <a:xfrm>
            <a:off x="5214942" y="3071810"/>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3786188"/>
            <a:ext cx="9144000" cy="2298700"/>
          </a:xfrm>
          <a:prstGeom prst="rect">
            <a:avLst/>
          </a:prstGeom>
          <a:solidFill>
            <a:srgbClr val="00B0F0"/>
          </a:solidFill>
          <a:ln w="9525">
            <a:solidFill>
              <a:srgbClr val="C00000"/>
            </a:solidFill>
            <a:miter lim="800000"/>
            <a:headEnd/>
            <a:tailEnd/>
          </a:ln>
        </p:spPr>
        <p:txBody>
          <a:bodyPr lIns="228528" bIns="0" anchor="ctr">
            <a:spAutoFit/>
          </a:bodyPr>
          <a:lstStyle/>
          <a:p>
            <a:pPr>
              <a:lnSpc>
                <a:spcPct val="150000"/>
              </a:lnSpc>
            </a:pPr>
            <a:r>
              <a:rPr lang="ru-RU" sz="2000">
                <a:latin typeface="Times New Roman" pitchFamily="18" charset="0"/>
                <a:cs typeface="Times New Roman" pitchFamily="18" charset="0"/>
              </a:rPr>
              <a:t>С1. Перечислите причины негативных форм отклоняющегося поведения человека.</a:t>
            </a:r>
          </a:p>
          <a:p>
            <a:pPr eaLnBrk="0" hangingPunct="0">
              <a:lnSpc>
                <a:spcPct val="150000"/>
              </a:lnSpc>
            </a:pPr>
            <a:r>
              <a:rPr lang="ru-RU" sz="2000">
                <a:latin typeface="Times New Roman" pitchFamily="18" charset="0"/>
                <a:cs typeface="Times New Roman" pitchFamily="18" charset="0"/>
              </a:rPr>
              <a:t>С2. Раскройте на примере суть правового регулирования рыночной экономики.</a:t>
            </a:r>
          </a:p>
          <a:p>
            <a:pPr eaLnBrk="0" hangingPunct="0">
              <a:lnSpc>
                <a:spcPct val="150000"/>
              </a:lnSpc>
            </a:pPr>
            <a:r>
              <a:rPr lang="ru-RU" sz="2000">
                <a:latin typeface="Times New Roman" pitchFamily="18" charset="0"/>
                <a:cs typeface="Times New Roman" pitchFamily="18" charset="0"/>
              </a:rPr>
              <a:t>С3. Верно ли суждение: “Наука является единственной формой познания мира и человека”? Свое мнение обоснуйте.</a:t>
            </a:r>
            <a:endParaRPr lang="ru-RU" sz="2000"/>
          </a:p>
        </p:txBody>
      </p:sp>
      <p:sp>
        <p:nvSpPr>
          <p:cNvPr id="30722" name="Прямоугольник 3"/>
          <p:cNvSpPr>
            <a:spLocks noChangeArrowheads="1"/>
          </p:cNvSpPr>
          <p:nvPr/>
        </p:nvSpPr>
        <p:spPr bwMode="auto">
          <a:xfrm>
            <a:off x="0" y="0"/>
            <a:ext cx="9144000" cy="2533650"/>
          </a:xfrm>
          <a:prstGeom prst="rect">
            <a:avLst/>
          </a:prstGeom>
          <a:solidFill>
            <a:srgbClr val="00B0F0"/>
          </a:solidFill>
          <a:ln w="9525">
            <a:solidFill>
              <a:srgbClr val="C00000"/>
            </a:solidFill>
            <a:miter lim="800000"/>
            <a:headEnd/>
            <a:tailEnd/>
          </a:ln>
        </p:spPr>
        <p:txBody>
          <a:bodyPr>
            <a:spAutoFit/>
          </a:bodyPr>
          <a:lstStyle/>
          <a:p>
            <a:pPr indent="457200" algn="just" eaLnBrk="0" hangingPunct="0">
              <a:lnSpc>
                <a:spcPct val="150000"/>
              </a:lnSpc>
            </a:pPr>
            <a:r>
              <a:rPr lang="ru-RU">
                <a:cs typeface="Times New Roman" pitchFamily="18" charset="0"/>
              </a:rPr>
              <a:t>С4. Что общего имело гражданство в Древних Афинах и Древнем Риме?</a:t>
            </a:r>
            <a:endParaRPr lang="ru-RU"/>
          </a:p>
          <a:p>
            <a:pPr indent="457200" algn="just" eaLnBrk="0" hangingPunct="0">
              <a:lnSpc>
                <a:spcPct val="150000"/>
              </a:lnSpc>
            </a:pPr>
            <a:r>
              <a:rPr lang="en-US">
                <a:cs typeface="Times New Roman" pitchFamily="18" charset="0"/>
              </a:rPr>
              <a:t>C</a:t>
            </a:r>
            <a:r>
              <a:rPr lang="ru-RU">
                <a:cs typeface="Times New Roman" pitchFamily="18" charset="0"/>
              </a:rPr>
              <a:t>5. В чем выражалось полноправие гражданина в этих государствах?</a:t>
            </a:r>
            <a:endParaRPr lang="ru-RU"/>
          </a:p>
          <a:p>
            <a:pPr indent="457200" algn="just" eaLnBrk="0" hangingPunct="0">
              <a:lnSpc>
                <a:spcPct val="150000"/>
              </a:lnSpc>
            </a:pPr>
            <a:r>
              <a:rPr lang="ru-RU">
                <a:cs typeface="Times New Roman" pitchFamily="18" charset="0"/>
              </a:rPr>
              <a:t>С6. Докажите, что звание гражданина было почетным и в Древних Афинах, и в Древнем Риме.</a:t>
            </a:r>
            <a:endParaRPr lang="ru-RU"/>
          </a:p>
          <a:p>
            <a:pPr indent="457200" algn="just" eaLnBrk="0" hangingPunct="0">
              <a:lnSpc>
                <a:spcPct val="150000"/>
              </a:lnSpc>
            </a:pPr>
            <a:r>
              <a:rPr lang="ru-RU">
                <a:cs typeface="Times New Roman" pitchFamily="18" charset="0"/>
              </a:rPr>
              <a:t>С7. Дайте оценку правового положения женщин в Древних Афинах и Древнем Риме. Выскажите свое отношение к нему.</a:t>
            </a:r>
            <a:endParaRPr lang="ru-RU"/>
          </a:p>
        </p:txBody>
      </p:sp>
      <p:sp>
        <p:nvSpPr>
          <p:cNvPr id="4" name="Прямоугольник 3"/>
          <p:cNvSpPr/>
          <p:nvPr/>
        </p:nvSpPr>
        <p:spPr>
          <a:xfrm>
            <a:off x="2972171" y="3244334"/>
            <a:ext cx="1915909" cy="369332"/>
          </a:xfrm>
          <a:prstGeom prst="rect">
            <a:avLst/>
          </a:prstGeom>
        </p:spPr>
        <p:txBody>
          <a:bodyPr wrap="none">
            <a:spAutoFit/>
          </a:bodyPr>
          <a:lstStyle/>
          <a:p>
            <a:r>
              <a:rPr lang="en-US" dirty="0" smtClean="0">
                <a:hlinkClick r:id="rId3"/>
              </a:rPr>
              <a:t>http://ege.do.am</a:t>
            </a:r>
            <a:r>
              <a:rPr lang="en-US" dirty="0" smtClean="0"/>
              <a:t> </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3387</Words>
  <Application>Microsoft Office PowerPoint</Application>
  <PresentationFormat>Экран (4:3)</PresentationFormat>
  <Paragraphs>472</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HATA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Леонид</dc:creator>
  <cp:lastModifiedBy>SamLab.ws</cp:lastModifiedBy>
  <cp:revision>52</cp:revision>
  <dcterms:created xsi:type="dcterms:W3CDTF">2009-09-04T22:13:52Z</dcterms:created>
  <dcterms:modified xsi:type="dcterms:W3CDTF">2010-12-18T16:55:44Z</dcterms:modified>
</cp:coreProperties>
</file>